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1"/>
    <p:sldMasterId id="2147483675" r:id="rId2"/>
    <p:sldMasterId id="2147483676" r:id="rId3"/>
    <p:sldMasterId id="2147483677" r:id="rId4"/>
    <p:sldMasterId id="2147483678" r:id="rId5"/>
  </p:sldMasterIdLst>
  <p:notesMasterIdLst>
    <p:notesMasterId r:id="rId55"/>
  </p:notesMasterIdLst>
  <p:handoutMasterIdLst>
    <p:handoutMasterId r:id="rId56"/>
  </p:handoutMasterIdLst>
  <p:sldIdLst>
    <p:sldId id="256" r:id="rId6"/>
    <p:sldId id="347" r:id="rId7"/>
    <p:sldId id="258" r:id="rId8"/>
    <p:sldId id="259" r:id="rId9"/>
    <p:sldId id="261" r:id="rId10"/>
    <p:sldId id="262" r:id="rId11"/>
    <p:sldId id="263" r:id="rId12"/>
    <p:sldId id="264" r:id="rId13"/>
    <p:sldId id="277" r:id="rId14"/>
    <p:sldId id="278" r:id="rId15"/>
    <p:sldId id="279" r:id="rId16"/>
    <p:sldId id="280" r:id="rId17"/>
    <p:sldId id="281" r:id="rId18"/>
    <p:sldId id="282" r:id="rId19"/>
    <p:sldId id="283" r:id="rId20"/>
    <p:sldId id="284" r:id="rId21"/>
    <p:sldId id="286" r:id="rId22"/>
    <p:sldId id="289" r:id="rId23"/>
    <p:sldId id="338" r:id="rId24"/>
    <p:sldId id="290" r:id="rId25"/>
    <p:sldId id="291" r:id="rId26"/>
    <p:sldId id="330" r:id="rId27"/>
    <p:sldId id="332" r:id="rId28"/>
    <p:sldId id="336" r:id="rId29"/>
    <p:sldId id="339" r:id="rId30"/>
    <p:sldId id="340" r:id="rId31"/>
    <p:sldId id="341" r:id="rId32"/>
    <p:sldId id="342" r:id="rId33"/>
    <p:sldId id="343" r:id="rId34"/>
    <p:sldId id="344" r:id="rId35"/>
    <p:sldId id="345" r:id="rId36"/>
    <p:sldId id="346" r:id="rId37"/>
    <p:sldId id="309" r:id="rId38"/>
    <p:sldId id="310" r:id="rId39"/>
    <p:sldId id="311" r:id="rId40"/>
    <p:sldId id="312" r:id="rId41"/>
    <p:sldId id="313" r:id="rId42"/>
    <p:sldId id="314" r:id="rId43"/>
    <p:sldId id="315" r:id="rId44"/>
    <p:sldId id="316" r:id="rId45"/>
    <p:sldId id="317" r:id="rId46"/>
    <p:sldId id="318" r:id="rId47"/>
    <p:sldId id="319" r:id="rId48"/>
    <p:sldId id="323" r:id="rId49"/>
    <p:sldId id="348" r:id="rId50"/>
    <p:sldId id="324" r:id="rId51"/>
    <p:sldId id="325" r:id="rId52"/>
    <p:sldId id="320" r:id="rId53"/>
    <p:sldId id="321" r:id="rId54"/>
  </p:sldIdLst>
  <p:sldSz cx="9144000" cy="6858000" type="screen4x3"/>
  <p:notesSz cx="68580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2FD0391-1222-4456-9B53-020D2CC6F483}">
  <a:tblStyle styleId="{82FD0391-1222-4456-9B53-020D2CC6F483}"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941" autoAdjust="0"/>
  </p:normalViewPr>
  <p:slideViewPr>
    <p:cSldViewPr>
      <p:cViewPr>
        <p:scale>
          <a:sx n="63" d="100"/>
          <a:sy n="63" d="100"/>
        </p:scale>
        <p:origin x="-1596" y="-1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BC042C90-AA2D-4130-99BB-006E62F86095}" type="datetimeFigureOut">
              <a:rPr lang="en-CA" smtClean="0"/>
              <a:t>18/11/2015</a:t>
            </a:fld>
            <a:endParaRPr lang="en-CA"/>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E43CE4C7-79A0-4E41-A23F-21A8CD32120F}" type="slidenum">
              <a:rPr lang="en-CA" smtClean="0"/>
              <a:t>‹#›</a:t>
            </a:fld>
            <a:endParaRPr lang="en-CA"/>
          </a:p>
        </p:txBody>
      </p:sp>
    </p:spTree>
    <p:extLst>
      <p:ext uri="{BB962C8B-B14F-4D97-AF65-F5344CB8AC3E}">
        <p14:creationId xmlns:p14="http://schemas.microsoft.com/office/powerpoint/2010/main" val="34988799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1"/>
            <a:ext cx="2972421" cy="465137"/>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9pPr>
          </a:lstStyle>
          <a:p>
            <a:endParaRPr/>
          </a:p>
        </p:txBody>
      </p:sp>
      <p:sp>
        <p:nvSpPr>
          <p:cNvPr id="3" name="Shape 3"/>
          <p:cNvSpPr txBox="1">
            <a:spLocks noGrp="1"/>
          </p:cNvSpPr>
          <p:nvPr>
            <p:ph type="dt" idx="10"/>
          </p:nvPr>
        </p:nvSpPr>
        <p:spPr>
          <a:xfrm>
            <a:off x="3884026" y="1"/>
            <a:ext cx="2972421" cy="465137"/>
          </a:xfrm>
          <a:prstGeom prst="rect">
            <a:avLst/>
          </a:prstGeom>
          <a:noFill/>
          <a:ln>
            <a:noFill/>
          </a:ln>
        </p:spPr>
        <p:txBody>
          <a:bodyPr lIns="91425" tIns="91425" rIns="91425" bIns="91425" anchor="t" anchorCtr="0"/>
          <a:lstStyle>
            <a:lvl1pPr marL="0" marR="0" indent="0" algn="r" rtl="0">
              <a:lnSpc>
                <a:spcPct val="100000"/>
              </a:lnSpc>
              <a:spcBef>
                <a:spcPts val="0"/>
              </a:spcBef>
              <a:spcAft>
                <a:spcPts val="0"/>
              </a:spcAft>
              <a:defRPr sz="1200" b="0" i="0" u="none" strike="noStrike" cap="none" baseline="0">
                <a:solidFill>
                  <a:srgbClr val="000000"/>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9pPr>
          </a:lstStyle>
          <a:p>
            <a:endParaRPr/>
          </a:p>
        </p:txBody>
      </p:sp>
      <p:sp>
        <p:nvSpPr>
          <p:cNvPr id="4" name="Shape 4"/>
          <p:cNvSpPr>
            <a:spLocks noGrp="1" noRot="1" noChangeAspect="1"/>
          </p:cNvSpPr>
          <p:nvPr>
            <p:ph type="sldImg" idx="3"/>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5" name="Shape 5"/>
          <p:cNvSpPr txBox="1">
            <a:spLocks noGrp="1"/>
          </p:cNvSpPr>
          <p:nvPr>
            <p:ph type="body" idx="1"/>
          </p:nvPr>
        </p:nvSpPr>
        <p:spPr>
          <a:xfrm>
            <a:off x="686422" y="4416426"/>
            <a:ext cx="5485157" cy="4183061"/>
          </a:xfrm>
          <a:prstGeom prst="rect">
            <a:avLst/>
          </a:prstGeom>
          <a:noFill/>
          <a:ln>
            <a:noFill/>
          </a:ln>
        </p:spPr>
        <p:txBody>
          <a:bodyPr lIns="91425" tIns="91425" rIns="91425" bIns="91425"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6" name="Shape 6"/>
          <p:cNvSpPr txBox="1">
            <a:spLocks noGrp="1"/>
          </p:cNvSpPr>
          <p:nvPr>
            <p:ph type="ftr" idx="11"/>
          </p:nvPr>
        </p:nvSpPr>
        <p:spPr>
          <a:xfrm>
            <a:off x="1" y="8829676"/>
            <a:ext cx="2972421" cy="465137"/>
          </a:xfrm>
          <a:prstGeom prst="rect">
            <a:avLst/>
          </a:prstGeom>
          <a:noFill/>
          <a:ln>
            <a:noFill/>
          </a:ln>
        </p:spPr>
        <p:txBody>
          <a:bodyPr lIns="91425" tIns="91425" rIns="91425" bIns="91425" anchor="b" anchorCtr="0"/>
          <a:lstStyle>
            <a:lvl1pPr marL="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rgbClr val="000000"/>
                </a:solidFill>
                <a:latin typeface="Calibri"/>
                <a:ea typeface="Calibri"/>
                <a:cs typeface="Calibri"/>
                <a:sym typeface="Calibri"/>
              </a:defRPr>
            </a:lvl9pPr>
          </a:lstStyle>
          <a:p>
            <a:endParaRPr/>
          </a:p>
        </p:txBody>
      </p:sp>
      <p:sp>
        <p:nvSpPr>
          <p:cNvPr id="7" name="Shape 7"/>
          <p:cNvSpPr txBox="1">
            <a:spLocks noGrp="1"/>
          </p:cNvSpPr>
          <p:nvPr>
            <p:ph type="sldNum" idx="12"/>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2034840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iggyinsuranc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93" name="Shape 93"/>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94" name="Shape 94"/>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1</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50160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r>
              <a:rPr lang="en-CA" dirty="0" smtClean="0"/>
              <a:t>In groups of</a:t>
            </a:r>
            <a:r>
              <a:rPr lang="en-CA" baseline="0" dirty="0" smtClean="0"/>
              <a:t> 4-5  you will answer one of the following questions, each group will have 10 minutes. We will then take it up to ground ourselves in the lens in which we will be having this conversation </a:t>
            </a:r>
            <a:endParaRPr dirty="0"/>
          </a:p>
        </p:txBody>
      </p:sp>
      <p:sp>
        <p:nvSpPr>
          <p:cNvPr id="307" name="Shape 307"/>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8873770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r>
              <a:rPr lang="en-US"/>
              <a:t>I’m debating as to whether we should show the Stella Young video </a:t>
            </a:r>
          </a:p>
        </p:txBody>
      </p:sp>
      <p:sp>
        <p:nvSpPr>
          <p:cNvPr id="319" name="Shape 31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39992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26" name="Shape 326"/>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Font typeface="Arial"/>
              <a:buNone/>
            </a:pPr>
            <a:endParaRPr sz="1800" b="1" i="0" u="none" strike="noStrike" cap="none" baseline="0"/>
          </a:p>
          <a:p>
            <a:pPr marL="0" marR="0" lvl="0" indent="0" algn="l" rtl="0">
              <a:spcBef>
                <a:spcPts val="0"/>
              </a:spcBef>
              <a:buSzPct val="25000"/>
              <a:buFont typeface="Arial"/>
              <a:buNone/>
            </a:pPr>
            <a:r>
              <a:rPr lang="en-US" sz="1800" b="1" i="0" u="none" strike="noStrike" cap="none" baseline="0"/>
              <a:t>WE TEND TO BELIEVE THAT DIFFERENT FORMS OF OPPRESSION CAN SIMPLY BE ADDED TO EACH OTHER. FOR EXAMPLE, IT IS COMMON TO BELIEVE THAT IMMIGRANTS WITH DISABILITIES FACE ALL THE BARRIERS AND OPPRESSION FACED BY IMMIGRANTS PLUS THE BARRIERS AND OPPRESSION FACED BY PERSONS WITH DISABILITIES IN CANADA. THIS WOULD TRANSLATE IN THE SIMPLE EQUATION: A+B=AB, </a:t>
            </a:r>
          </a:p>
          <a:p>
            <a:pPr>
              <a:spcBef>
                <a:spcPts val="0"/>
              </a:spcBef>
              <a:buNone/>
            </a:pPr>
            <a:endParaRPr sz="1800" b="1" i="0" u="none" strike="noStrike" cap="none" baseline="0"/>
          </a:p>
        </p:txBody>
      </p:sp>
      <p:sp>
        <p:nvSpPr>
          <p:cNvPr id="327" name="Shape 327"/>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800" b="0" i="0" u="none" strike="noStrike" cap="none" baseline="0">
                <a:solidFill>
                  <a:srgbClr val="000000"/>
                </a:solidFill>
                <a:latin typeface="Calibri"/>
                <a:ea typeface="Calibri"/>
                <a:cs typeface="Calibri"/>
                <a:sym typeface="Calibri"/>
              </a:rPr>
              <a:t>12</a:t>
            </a:fld>
            <a:endParaRPr lang="en-US" sz="18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92578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34" name="Shape 334"/>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1" i="0" u="none" strike="noStrike" cap="none" baseline="0"/>
              <a:t>HOWEVER, THAT IS TOO SIMPLE and is not the case  </a:t>
            </a:r>
          </a:p>
        </p:txBody>
      </p:sp>
      <p:sp>
        <p:nvSpPr>
          <p:cNvPr id="335" name="Shape 335"/>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800" b="0" i="0" u="none" strike="noStrike" cap="none" baseline="0">
                <a:solidFill>
                  <a:srgbClr val="000000"/>
                </a:solidFill>
                <a:latin typeface="Calibri"/>
                <a:ea typeface="Calibri"/>
                <a:cs typeface="Calibri"/>
                <a:sym typeface="Calibri"/>
              </a:rPr>
              <a:t>13</a:t>
            </a:fld>
            <a:endParaRPr lang="en-US" sz="18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58572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42" name="Shape 342"/>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1" i="0" u="none" strike="noStrike" cap="none" baseline="0"/>
              <a:t>And how disability is experienced  in these contexts</a:t>
            </a:r>
          </a:p>
          <a:p>
            <a:pPr>
              <a:spcBef>
                <a:spcPts val="0"/>
              </a:spcBef>
              <a:buNone/>
            </a:pPr>
            <a:endParaRPr sz="1800" b="0" i="0" u="none" strike="noStrike" cap="none" baseline="0"/>
          </a:p>
        </p:txBody>
      </p:sp>
      <p:sp>
        <p:nvSpPr>
          <p:cNvPr id="343" name="Shape 343"/>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800" b="0" i="0" u="none" strike="noStrike" cap="none" baseline="0">
                <a:solidFill>
                  <a:srgbClr val="000000"/>
                </a:solidFill>
                <a:latin typeface="Calibri"/>
                <a:ea typeface="Calibri"/>
                <a:cs typeface="Calibri"/>
                <a:sym typeface="Calibri"/>
              </a:rPr>
              <a:t>14</a:t>
            </a:fld>
            <a:endParaRPr lang="en-US" sz="18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73406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50" name="Shape 350"/>
          <p:cNvSpPr txBox="1">
            <a:spLocks noGrp="1"/>
          </p:cNvSpPr>
          <p:nvPr>
            <p:ph type="body" idx="1"/>
          </p:nvPr>
        </p:nvSpPr>
        <p:spPr>
          <a:xfrm>
            <a:off x="686422" y="4416425"/>
            <a:ext cx="5485108" cy="4183200"/>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	Immigrant status, (e.g. some are Family Class, refugee claimants/asylum seekers or skilled workers) </a:t>
            </a:r>
          </a:p>
          <a:p>
            <a:pPr marL="0" marR="0" lvl="0" indent="0" algn="l" rtl="0">
              <a:spcBef>
                <a:spcPts val="0"/>
              </a:spcBef>
              <a:buSzPct val="25000"/>
              <a:buFont typeface="Arial"/>
              <a:buNone/>
            </a:pPr>
            <a:r>
              <a:rPr lang="en-US" sz="1800" b="0" i="0" u="none" strike="noStrike" cap="none" baseline="0"/>
              <a:t>•	Income (e.g. poor, low-income, middle class, and upper class)</a:t>
            </a:r>
          </a:p>
          <a:p>
            <a:pPr marL="0" marR="0" lvl="0" indent="0" algn="l" rtl="0">
              <a:spcBef>
                <a:spcPts val="0"/>
              </a:spcBef>
              <a:buSzPct val="25000"/>
              <a:buFont typeface="Arial"/>
              <a:buNone/>
            </a:pPr>
            <a:r>
              <a:rPr lang="en-US" sz="1800" b="0" i="0" u="none" strike="noStrike" cap="none" baseline="0"/>
              <a:t>•	Type of disability (remembering that these are broad categories that are also not mutually exclusive) </a:t>
            </a:r>
          </a:p>
          <a:p>
            <a:pPr marL="0" marR="0" lvl="0" indent="0" algn="l" rtl="0">
              <a:spcBef>
                <a:spcPts val="0"/>
              </a:spcBef>
              <a:buSzPct val="25000"/>
              <a:buFont typeface="Arial"/>
              <a:buNone/>
            </a:pPr>
            <a:r>
              <a:rPr lang="en-US" sz="1800" b="0" i="0" u="none" strike="noStrike" cap="none" baseline="0"/>
              <a:t>•	Immigration experience</a:t>
            </a:r>
          </a:p>
          <a:p>
            <a:pPr marL="0" marR="0" lvl="0" indent="0" algn="l" rtl="0">
              <a:spcBef>
                <a:spcPts val="0"/>
              </a:spcBef>
              <a:buSzPct val="25000"/>
              <a:buFont typeface="Arial"/>
              <a:buNone/>
            </a:pPr>
            <a:r>
              <a:rPr lang="en-US" sz="1800" b="0" i="0" u="none" strike="noStrike" cap="none" baseline="0"/>
              <a:t>•	Support network </a:t>
            </a:r>
          </a:p>
          <a:p>
            <a:pPr lvl="0" rtl="0">
              <a:spcBef>
                <a:spcPts val="0"/>
              </a:spcBef>
              <a:buNone/>
            </a:pPr>
            <a:endParaRPr sz="1800" b="0" i="0" u="none" strike="noStrike" cap="none" baseline="0"/>
          </a:p>
        </p:txBody>
      </p:sp>
      <p:sp>
        <p:nvSpPr>
          <p:cNvPr id="351" name="Shape 351"/>
          <p:cNvSpPr txBox="1"/>
          <p:nvPr/>
        </p:nvSpPr>
        <p:spPr>
          <a:xfrm>
            <a:off x="0" y="8829675"/>
            <a:ext cx="2972347" cy="465000"/>
          </a:xfrm>
          <a:prstGeom prst="rect">
            <a:avLst/>
          </a:prstGeom>
          <a:noFill/>
          <a:ln>
            <a:noFill/>
          </a:ln>
        </p:spPr>
        <p:txBody>
          <a:bodyPr lIns="93175" tIns="46575" rIns="93175" bIns="46575" anchor="b" anchorCtr="0">
            <a:noAutofit/>
          </a:bodyPr>
          <a:lstStyle/>
          <a:p>
            <a:pPr marL="0" marR="0" lvl="0" indent="0" algn="l" rtl="0">
              <a:lnSpc>
                <a:spcPct val="100000"/>
              </a:lnSpc>
              <a:spcBef>
                <a:spcPts val="0"/>
              </a:spcBef>
              <a:spcAft>
                <a:spcPts val="0"/>
              </a:spcAft>
              <a:buNone/>
            </a:pPr>
            <a:endParaRPr sz="1800" b="0" i="0" u="none" strike="noStrike" cap="none" baseline="0">
              <a:solidFill>
                <a:srgbClr val="000000"/>
              </a:solidFill>
              <a:latin typeface="Calibri"/>
              <a:ea typeface="Calibri"/>
              <a:cs typeface="Calibri"/>
              <a:sym typeface="Calibri"/>
            </a:endParaRPr>
          </a:p>
        </p:txBody>
      </p:sp>
      <p:sp>
        <p:nvSpPr>
          <p:cNvPr id="352" name="Shape 352"/>
          <p:cNvSpPr txBox="1"/>
          <p:nvPr/>
        </p:nvSpPr>
        <p:spPr>
          <a:xfrm>
            <a:off x="3884026" y="8829675"/>
            <a:ext cx="2972347" cy="465000"/>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800" b="0" i="0" u="none" strike="noStrike" cap="none" baseline="0">
                <a:solidFill>
                  <a:srgbClr val="000000"/>
                </a:solidFill>
                <a:latin typeface="Calibri"/>
                <a:ea typeface="Calibri"/>
                <a:cs typeface="Calibri"/>
                <a:sym typeface="Calibri"/>
              </a:rPr>
              <a:t>15</a:t>
            </a:fld>
            <a:endParaRPr lang="en-US" sz="18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91787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359" name="Shape 35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081323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Shape 372"/>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r>
              <a:rPr lang="en-CA" sz="1200" b="0" i="0" u="none" strike="noStrike" kern="1200" baseline="0" dirty="0" smtClean="0">
                <a:solidFill>
                  <a:schemeClr val="tx1"/>
                </a:solidFill>
                <a:latin typeface="+mn-lt"/>
                <a:ea typeface="+mn-ea"/>
                <a:cs typeface="+mn-cs"/>
              </a:rPr>
              <a:t>Six major themes emerged from the analysis of the interviews and focus groups. These themes</a:t>
            </a:r>
          </a:p>
          <a:p>
            <a:r>
              <a:rPr lang="en-CA" sz="1200" b="0" i="0" u="none" strike="noStrike" kern="1200" baseline="0" dirty="0" smtClean="0">
                <a:solidFill>
                  <a:schemeClr val="tx1"/>
                </a:solidFill>
                <a:latin typeface="+mn-lt"/>
                <a:ea typeface="+mn-ea"/>
                <a:cs typeface="+mn-cs"/>
              </a:rPr>
              <a:t>include language, knowledge, and financial barriers to service delivery to immigrant parents, the</a:t>
            </a:r>
          </a:p>
          <a:p>
            <a:r>
              <a:rPr lang="en-CA" sz="1200" b="0" i="0" u="none" strike="noStrike" kern="1200" baseline="0" dirty="0" smtClean="0">
                <a:solidFill>
                  <a:schemeClr val="tx1"/>
                </a:solidFill>
                <a:latin typeface="+mn-lt"/>
                <a:ea typeface="+mn-ea"/>
                <a:cs typeface="+mn-cs"/>
              </a:rPr>
              <a:t>nature of their unmet needs, and the extent to which services are culturally sensitive and </a:t>
            </a:r>
            <a:r>
              <a:rPr lang="en-CA" sz="1200" b="0" i="0" u="none" strike="noStrike" kern="1200" baseline="0" dirty="0" err="1" smtClean="0">
                <a:solidFill>
                  <a:schemeClr val="tx1"/>
                </a:solidFill>
                <a:latin typeface="+mn-lt"/>
                <a:ea typeface="+mn-ea"/>
                <a:cs typeface="+mn-cs"/>
              </a:rPr>
              <a:t>familycentered</a:t>
            </a:r>
            <a:r>
              <a:rPr lang="en-CA" sz="1200" b="0" i="0" u="none" strike="noStrike" kern="1200" baseline="0" dirty="0" smtClean="0">
                <a:solidFill>
                  <a:schemeClr val="tx1"/>
                </a:solidFill>
                <a:latin typeface="+mn-lt"/>
                <a:ea typeface="+mn-ea"/>
                <a:cs typeface="+mn-cs"/>
              </a:rPr>
              <a:t>.</a:t>
            </a:r>
            <a:endParaRPr dirty="0"/>
          </a:p>
        </p:txBody>
      </p:sp>
      <p:sp>
        <p:nvSpPr>
          <p:cNvPr id="373" name="Shape 373"/>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098500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Shape 392"/>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r>
              <a:rPr lang="en-CA" dirty="0" smtClean="0"/>
              <a:t>What about refugee families</a:t>
            </a:r>
            <a:r>
              <a:rPr lang="en-CA" baseline="0" dirty="0" smtClean="0"/>
              <a:t> </a:t>
            </a:r>
            <a:endParaRPr dirty="0"/>
          </a:p>
        </p:txBody>
      </p:sp>
      <p:sp>
        <p:nvSpPr>
          <p:cNvPr id="393" name="Shape 393"/>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812755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Shape 398"/>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r>
              <a:rPr lang="en-CA" dirty="0" smtClean="0"/>
              <a:t>I changed the title of this</a:t>
            </a:r>
            <a:r>
              <a:rPr lang="en-CA" baseline="0" dirty="0" smtClean="0"/>
              <a:t> slide for consistency and some people may read it negatively,  </a:t>
            </a:r>
            <a:endParaRPr dirty="0"/>
          </a:p>
        </p:txBody>
      </p:sp>
      <p:sp>
        <p:nvSpPr>
          <p:cNvPr id="399" name="Shape 39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812674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101" name="Shape 10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2238344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Shape 404"/>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405" name="Shape 405"/>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77791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Shape 45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60" name="Shape 460"/>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From the list of barriers identified, choose 4 break into groups where each group is assigned one barrier to create a minmap or concept map about</a:t>
            </a:r>
          </a:p>
          <a:p>
            <a:pPr marL="0" marR="0" lvl="0" indent="0" algn="l" rtl="0">
              <a:spcBef>
                <a:spcPts val="0"/>
              </a:spcBef>
              <a:buFont typeface="Arial"/>
              <a:buNone/>
            </a:pPr>
            <a:endParaRPr sz="1800" b="0" i="0" u="none" strike="noStrike" cap="none" baseline="0"/>
          </a:p>
          <a:p>
            <a:pPr marL="0" marR="0" lvl="0" indent="0" algn="l" rtl="0">
              <a:spcBef>
                <a:spcPts val="0"/>
              </a:spcBef>
              <a:buSzPct val="25000"/>
              <a:buFont typeface="Arial"/>
              <a:buNone/>
            </a:pPr>
            <a:r>
              <a:rPr lang="en-US" sz="1800" b="0" i="0" u="none" strike="noStrike" cap="none" baseline="0"/>
              <a:t>Examples include, education, family, disability related services, </a:t>
            </a:r>
          </a:p>
          <a:p>
            <a:pPr marL="0" marR="0" lvl="0" indent="0" algn="l" rtl="0">
              <a:spcBef>
                <a:spcPts val="0"/>
              </a:spcBef>
              <a:buSzPct val="25000"/>
              <a:buFont typeface="Arial"/>
              <a:buNone/>
            </a:pPr>
            <a:r>
              <a:rPr lang="en-US" sz="1800" b="0" i="0" u="none" strike="noStrike" cap="none" baseline="0"/>
              <a:t/>
            </a:r>
            <a:br>
              <a:rPr lang="en-US" sz="1800" b="0" i="0" u="none" strike="noStrike" cap="none" baseline="0"/>
            </a:br>
            <a:r>
              <a:rPr lang="en-US" sz="1800" b="0" i="0" u="none" strike="noStrike" cap="none" baseline="0"/>
              <a:t>We can walk them through how to create a minmap </a:t>
            </a:r>
          </a:p>
        </p:txBody>
      </p:sp>
      <p:sp>
        <p:nvSpPr>
          <p:cNvPr id="461" name="Shape 461"/>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22</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25025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Shape 474"/>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475" name="Shape 475"/>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743184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08" name="Shape 208"/>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latin typeface="Arial"/>
                <a:ea typeface="Arial"/>
                <a:cs typeface="Arial"/>
                <a:sym typeface="Arial"/>
              </a:rPr>
              <a:t>IDEA</a:t>
            </a:r>
          </a:p>
        </p:txBody>
      </p:sp>
      <p:sp>
        <p:nvSpPr>
          <p:cNvPr id="209" name="Shape 209"/>
          <p:cNvSpPr txBox="1"/>
          <p:nvPr/>
        </p:nvSpPr>
        <p:spPr>
          <a:xfrm>
            <a:off x="3884026" y="8829676"/>
            <a:ext cx="2972421" cy="465137"/>
          </a:xfrm>
          <a:prstGeom prst="rect">
            <a:avLst/>
          </a:prstGeom>
          <a:noFill/>
          <a:ln>
            <a:noFill/>
          </a:ln>
        </p:spPr>
        <p:txBody>
          <a:bodyPr lIns="93175" tIns="46575" rIns="93175" bIns="46575" anchor="b" anchorCtr="0">
            <a:noAutofit/>
          </a:bodyPr>
          <a:lstStyle/>
          <a:p>
            <a:pPr algn="r">
              <a:buClr>
                <a:srgbClr val="000000"/>
              </a:buClr>
              <a:buSzPct val="25000"/>
              <a:buFont typeface="Arial"/>
              <a:buNone/>
            </a:pPr>
            <a:fld id="{00000000-1234-1234-1234-123412341234}" type="slidenum">
              <a:rPr lang="en-US" sz="1200"/>
              <a:pPr algn="r">
                <a:buClr>
                  <a:srgbClr val="000000"/>
                </a:buClr>
                <a:buSzPct val="25000"/>
                <a:buFont typeface="Arial"/>
                <a:buNone/>
              </a:pPr>
              <a:t>25</a:t>
            </a:fld>
            <a:endParaRPr lang="en-US" sz="1200"/>
          </a:p>
        </p:txBody>
      </p:sp>
    </p:spTree>
    <p:extLst>
      <p:ext uri="{BB962C8B-B14F-4D97-AF65-F5344CB8AC3E}">
        <p14:creationId xmlns:p14="http://schemas.microsoft.com/office/powerpoint/2010/main" val="3876757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15" name="Shape 215"/>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IDEA</a:t>
            </a:r>
          </a:p>
        </p:txBody>
      </p:sp>
    </p:spTree>
    <p:extLst>
      <p:ext uri="{BB962C8B-B14F-4D97-AF65-F5344CB8AC3E}">
        <p14:creationId xmlns:p14="http://schemas.microsoft.com/office/powerpoint/2010/main" val="69099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411" name="Shape 41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710652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417" name="Shape 417"/>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73199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423" name="Shape 423"/>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767736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429" name="Shape 42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099581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Shape 434"/>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r>
              <a:rPr lang="en-CA" dirty="0" smtClean="0"/>
              <a:t>I changed settlement worker to service provider-</a:t>
            </a:r>
            <a:r>
              <a:rPr lang="en-CA" baseline="0" dirty="0" smtClean="0"/>
              <a:t> we are trying to change the way </a:t>
            </a:r>
            <a:r>
              <a:rPr lang="en-CA" baseline="0" dirty="0" err="1" smtClean="0"/>
              <a:t>cic</a:t>
            </a:r>
            <a:r>
              <a:rPr lang="en-CA" baseline="0" dirty="0" smtClean="0"/>
              <a:t> sees workers in our sector </a:t>
            </a:r>
            <a:endParaRPr dirty="0"/>
          </a:p>
        </p:txBody>
      </p:sp>
      <p:sp>
        <p:nvSpPr>
          <p:cNvPr id="435" name="Shape 435"/>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18635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107" name="Shape 107"/>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42455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Shape 542"/>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43" name="Shape 543"/>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231775" marR="0" lvl="0" indent="-3175" algn="l" rtl="0">
              <a:spcBef>
                <a:spcPts val="0"/>
              </a:spcBef>
              <a:buFont typeface="Arial"/>
              <a:buNone/>
            </a:pPr>
            <a:endParaRPr sz="1800" b="1" i="0" u="none" strike="noStrike" cap="none" baseline="0"/>
          </a:p>
          <a:p>
            <a:pPr marL="231775" marR="0" lvl="0" indent="-3175" algn="l" rtl="0">
              <a:spcBef>
                <a:spcPts val="0"/>
              </a:spcBef>
              <a:buSzPct val="25000"/>
              <a:buNone/>
            </a:pPr>
            <a:r>
              <a:rPr lang="en-US" sz="1800" b="0" i="0" u="none" strike="noStrike" cap="none" baseline="0"/>
              <a:t>CL Toronto provides a wide range or supports and services ….</a:t>
            </a:r>
          </a:p>
        </p:txBody>
      </p:sp>
    </p:spTree>
    <p:extLst>
      <p:ext uri="{BB962C8B-B14F-4D97-AF65-F5344CB8AC3E}">
        <p14:creationId xmlns:p14="http://schemas.microsoft.com/office/powerpoint/2010/main" val="872514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Shape 54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50" name="Shape 550"/>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The services available for this age group include assistance finding childcare, accessing specialists, support in schools, family counselling, and referrals if needed. </a:t>
            </a:r>
          </a:p>
        </p:txBody>
      </p:sp>
      <p:sp>
        <p:nvSpPr>
          <p:cNvPr id="551" name="Shape 551"/>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baseline="0">
                <a:solidFill>
                  <a:srgbClr val="000000"/>
                </a:solidFill>
                <a:latin typeface="Arial"/>
                <a:ea typeface="Arial"/>
                <a:cs typeface="Arial"/>
                <a:sym typeface="Arial"/>
              </a:rPr>
              <a:t>34</a:t>
            </a:fld>
            <a:endParaRPr lang="en-US" sz="1200" b="0" i="0" u="none" strike="noStrike" cap="none" baseline="0">
              <a:solidFill>
                <a:srgbClr val="000000"/>
              </a:solidFill>
              <a:latin typeface="Arial"/>
              <a:ea typeface="Arial"/>
              <a:cs typeface="Arial"/>
              <a:sym typeface="Arial"/>
            </a:endParaRPr>
          </a:p>
        </p:txBody>
      </p:sp>
    </p:spTree>
    <p:extLst>
      <p:ext uri="{BB962C8B-B14F-4D97-AF65-F5344CB8AC3E}">
        <p14:creationId xmlns:p14="http://schemas.microsoft.com/office/powerpoint/2010/main" val="151695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Shape 558"/>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59" name="Shape 559"/>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Contact</a:t>
            </a:r>
          </a:p>
        </p:txBody>
      </p:sp>
      <p:sp>
        <p:nvSpPr>
          <p:cNvPr id="560" name="Shape 560"/>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baseline="0">
                <a:solidFill>
                  <a:srgbClr val="000000"/>
                </a:solidFill>
                <a:latin typeface="Arial"/>
                <a:ea typeface="Arial"/>
                <a:cs typeface="Arial"/>
                <a:sym typeface="Arial"/>
              </a:rPr>
              <a:t>35</a:t>
            </a:fld>
            <a:endParaRPr lang="en-US" sz="1200" b="0" i="0" u="none" strike="noStrike" cap="none" baseline="0">
              <a:solidFill>
                <a:srgbClr val="000000"/>
              </a:solidFill>
              <a:latin typeface="Arial"/>
              <a:ea typeface="Arial"/>
              <a:cs typeface="Arial"/>
              <a:sym typeface="Arial"/>
            </a:endParaRPr>
          </a:p>
        </p:txBody>
      </p:sp>
    </p:spTree>
    <p:extLst>
      <p:ext uri="{BB962C8B-B14F-4D97-AF65-F5344CB8AC3E}">
        <p14:creationId xmlns:p14="http://schemas.microsoft.com/office/powerpoint/2010/main" val="27362321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Shape 566"/>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67" name="Shape 567"/>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latin typeface="Arial"/>
                <a:ea typeface="Arial"/>
                <a:cs typeface="Arial"/>
                <a:sym typeface="Arial"/>
              </a:rPr>
              <a:t>In this age range there is a bit more offered, I want to explain a few of these in detail. </a:t>
            </a:r>
          </a:p>
          <a:p>
            <a:pPr marL="0" marR="0" lvl="0" indent="0" algn="l" rtl="0">
              <a:spcBef>
                <a:spcPts val="0"/>
              </a:spcBef>
              <a:buSzPct val="25000"/>
              <a:buFont typeface="Arial"/>
              <a:buNone/>
            </a:pPr>
            <a:r>
              <a:rPr lang="en-US" sz="1800" b="0" i="0" u="none" strike="noStrike" cap="none" baseline="0">
                <a:latin typeface="Arial"/>
                <a:ea typeface="Arial"/>
                <a:cs typeface="Arial"/>
                <a:sym typeface="Arial"/>
              </a:rPr>
              <a:t>Respite –</a:t>
            </a:r>
          </a:p>
          <a:p>
            <a:pPr marL="0" marR="0" lvl="0" indent="0" algn="l" rtl="0">
              <a:spcBef>
                <a:spcPts val="0"/>
              </a:spcBef>
              <a:buSzPct val="25000"/>
              <a:buFont typeface="Arial"/>
              <a:buNone/>
            </a:pPr>
            <a:r>
              <a:rPr lang="en-US" sz="1800" b="0" i="0" u="none" strike="noStrike" cap="none" baseline="0">
                <a:latin typeface="Arial"/>
                <a:ea typeface="Arial"/>
                <a:cs typeface="Arial"/>
                <a:sym typeface="Arial"/>
              </a:rPr>
              <a:t>Membership - </a:t>
            </a:r>
          </a:p>
        </p:txBody>
      </p:sp>
      <p:sp>
        <p:nvSpPr>
          <p:cNvPr id="568" name="Shape 568"/>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baseline="0">
                <a:solidFill>
                  <a:srgbClr val="000000"/>
                </a:solidFill>
                <a:latin typeface="Arial"/>
                <a:ea typeface="Arial"/>
                <a:cs typeface="Arial"/>
                <a:sym typeface="Arial"/>
              </a:rPr>
              <a:t>36</a:t>
            </a:fld>
            <a:endParaRPr lang="en-US" sz="1200" b="0" i="0" u="none" strike="noStrike" cap="none" baseline="0">
              <a:solidFill>
                <a:srgbClr val="000000"/>
              </a:solidFill>
              <a:latin typeface="Arial"/>
              <a:ea typeface="Arial"/>
              <a:cs typeface="Arial"/>
              <a:sym typeface="Arial"/>
            </a:endParaRPr>
          </a:p>
        </p:txBody>
      </p:sp>
    </p:spTree>
    <p:extLst>
      <p:ext uri="{BB962C8B-B14F-4D97-AF65-F5344CB8AC3E}">
        <p14:creationId xmlns:p14="http://schemas.microsoft.com/office/powerpoint/2010/main" val="1022464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Shape 575"/>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76" name="Shape 576"/>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Contact us. </a:t>
            </a:r>
          </a:p>
        </p:txBody>
      </p:sp>
      <p:sp>
        <p:nvSpPr>
          <p:cNvPr id="577" name="Shape 577"/>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baseline="0">
                <a:solidFill>
                  <a:srgbClr val="000000"/>
                </a:solidFill>
                <a:latin typeface="Arial"/>
                <a:ea typeface="Arial"/>
                <a:cs typeface="Arial"/>
                <a:sym typeface="Arial"/>
              </a:rPr>
              <a:t>37</a:t>
            </a:fld>
            <a:endParaRPr lang="en-US" sz="1200" b="0" i="0" u="none" strike="noStrike" cap="none" baseline="0">
              <a:solidFill>
                <a:srgbClr val="000000"/>
              </a:solidFill>
              <a:latin typeface="Arial"/>
              <a:ea typeface="Arial"/>
              <a:cs typeface="Arial"/>
              <a:sym typeface="Arial"/>
            </a:endParaRPr>
          </a:p>
        </p:txBody>
      </p:sp>
    </p:spTree>
    <p:extLst>
      <p:ext uri="{BB962C8B-B14F-4D97-AF65-F5344CB8AC3E}">
        <p14:creationId xmlns:p14="http://schemas.microsoft.com/office/powerpoint/2010/main" val="393244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Shape 585"/>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586" name="Shape 586"/>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8044248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Shape 59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92" name="Shape 592"/>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593" name="Shape 593"/>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39</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616029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Shape 598"/>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599" name="Shape 599"/>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1969553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Shape 604"/>
          <p:cNvSpPr>
            <a:spLocks noGrp="1" noRot="1" noChangeAspect="1"/>
          </p:cNvSpPr>
          <p:nvPr>
            <p:ph type="sldImg" idx="2"/>
          </p:nvPr>
        </p:nvSpPr>
        <p:spPr>
          <a:xfrm>
            <a:off x="1106488" y="695325"/>
            <a:ext cx="4649787" cy="34877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05" name="Shape 605"/>
          <p:cNvSpPr txBox="1">
            <a:spLocks noGrp="1"/>
          </p:cNvSpPr>
          <p:nvPr>
            <p:ph type="body" idx="1"/>
          </p:nvPr>
        </p:nvSpPr>
        <p:spPr>
          <a:xfrm>
            <a:off x="914710" y="4416426"/>
            <a:ext cx="5028578" cy="4184649"/>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Times New Roman"/>
              <a:buNone/>
            </a:pPr>
            <a:r>
              <a:rPr lang="en-US" sz="1800" b="1" i="0" u="none" strike="noStrike" cap="none" baseline="0">
                <a:latin typeface="Times New Roman"/>
                <a:ea typeface="Times New Roman"/>
                <a:cs typeface="Times New Roman"/>
                <a:sym typeface="Times New Roman"/>
              </a:rPr>
              <a:t>ConnectABILITY is a virtual neighbourhood where individuals who have special needs, their families and community come.  Built by front-line professionals, ConnectABILITY has taken their collective knowledge and transformed it into an interactive medium that can be accessed by anyone anywhere, at the very moment it is needed.</a:t>
            </a:r>
          </a:p>
          <a:p>
            <a:pPr marL="0" marR="0" lvl="0" indent="0" algn="l" rtl="0">
              <a:spcBef>
                <a:spcPts val="0"/>
              </a:spcBef>
              <a:buFont typeface="Arial"/>
              <a:buNone/>
            </a:pPr>
            <a:endParaRPr sz="1800" b="1" i="0" u="none" strike="noStrike" cap="none" baseline="0">
              <a:latin typeface="Times New Roman"/>
              <a:ea typeface="Times New Roman"/>
              <a:cs typeface="Times New Roman"/>
              <a:sym typeface="Times New Roman"/>
            </a:endParaRPr>
          </a:p>
          <a:p>
            <a:pPr marL="0" marR="0" lvl="0" indent="0" algn="l" rtl="0">
              <a:spcBef>
                <a:spcPts val="0"/>
              </a:spcBef>
              <a:buSzPct val="25000"/>
              <a:buFont typeface="Times New Roman"/>
              <a:buNone/>
            </a:pPr>
            <a:r>
              <a:rPr lang="en-US" sz="1800" b="1" i="0" u="none" strike="noStrike" cap="none" baseline="0">
                <a:latin typeface="Times New Roman"/>
                <a:ea typeface="Times New Roman"/>
                <a:cs typeface="Times New Roman"/>
                <a:sym typeface="Times New Roman"/>
              </a:rPr>
              <a:t>This fundamentally alters the way supports can be provided, right from the first moment of connection</a:t>
            </a:r>
            <a:r>
              <a:rPr lang="en-US" sz="1800" b="1" i="0" u="none" strike="noStrike" cap="none" baseline="0"/>
              <a:t>…</a:t>
            </a:r>
            <a:r>
              <a:rPr lang="en-US" sz="1800" b="1" i="0" u="none" strike="noStrike" cap="none" baseline="0">
                <a:latin typeface="Times New Roman"/>
                <a:ea typeface="Times New Roman"/>
                <a:cs typeface="Times New Roman"/>
                <a:sym typeface="Times New Roman"/>
              </a:rPr>
              <a:t>and throughout the life of the individual.</a:t>
            </a:r>
          </a:p>
          <a:p>
            <a:pPr>
              <a:spcBef>
                <a:spcPts val="0"/>
              </a:spcBef>
              <a:buNone/>
            </a:pPr>
            <a:endParaRPr sz="1800" b="1" i="0" u="none" strike="noStrike" cap="none" baseline="0">
              <a:latin typeface="Times New Roman"/>
              <a:ea typeface="Times New Roman"/>
              <a:cs typeface="Times New Roman"/>
              <a:sym typeface="Times New Roman"/>
            </a:endParaRPr>
          </a:p>
        </p:txBody>
      </p:sp>
    </p:spTree>
    <p:extLst>
      <p:ext uri="{BB962C8B-B14F-4D97-AF65-F5344CB8AC3E}">
        <p14:creationId xmlns:p14="http://schemas.microsoft.com/office/powerpoint/2010/main" val="15410964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Shape 610"/>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611" name="Shape 61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236827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5" name="Shape 115"/>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OCASI hosts practical programs that create access to social, economic and political participation of newcomers in Ontario. We work on specific activities to provide needed services to sector workers, create collaborative initiatives and enhanced access to professional development and skills development across our sector.</a:t>
            </a:r>
          </a:p>
          <a:p>
            <a:pPr marL="0" marR="0" lvl="0" indent="0" algn="l" rtl="0">
              <a:spcBef>
                <a:spcPts val="0"/>
              </a:spcBef>
              <a:buSzPct val="25000"/>
              <a:buFont typeface="Arial"/>
              <a:buNone/>
            </a:pPr>
            <a:r>
              <a:rPr lang="en-US" sz="1800" b="0" i="0" u="none" strike="noStrike" cap="none" baseline="0"/>
              <a:t>OCASI seeks to create and implement innovative solutions to existing sector issues, and to provide cross-sectoral support to agencies and newcomers directly. Our overall goal is to support and maintain a strong service-delivery system that meets the changing needs of newcomers to Ontario and Canada. With our members, OCASI ensures that our projects reach a wide range of sector workers, in all areas of Ontario.</a:t>
            </a:r>
          </a:p>
          <a:p>
            <a:pPr marL="0" marR="0" lvl="0" indent="0" algn="l" rtl="0">
              <a:spcBef>
                <a:spcPts val="0"/>
              </a:spcBef>
              <a:buSzPct val="25000"/>
              <a:buFont typeface="Arial"/>
              <a:buNone/>
            </a:pPr>
            <a:r>
              <a:rPr lang="en-US" sz="1800" b="0" i="0" u="none" strike="noStrike" cap="none" baseline="0"/>
              <a:t>Technology and community development combine strongly in creating innovative OCASI projects. OCASI is an invaluable partner to the settlement sector, to governmental </a:t>
            </a:r>
            <a:r>
              <a:rPr lang="en-US" sz="1800" b="0" i="0" u="sng" strike="noStrike" cap="none" baseline="0">
                <a:solidFill>
                  <a:srgbClr val="000000"/>
                </a:solidFill>
                <a:hlinkClick r:id="rId3"/>
              </a:rPr>
              <a:t>organizations</a:t>
            </a:r>
            <a:r>
              <a:rPr lang="en-US" sz="1800" b="0" i="0" u="none" strike="noStrike" cap="none" baseline="0"/>
              <a:t> and to community agencies across Ontario. Developing these partnerships, nurturing new ones, and leading the way for fair, accessible and integrated settlement services remain OCASI's objectives for many years to come.</a:t>
            </a:r>
          </a:p>
          <a:p>
            <a:pPr marL="0" marR="0" lvl="0" indent="0" algn="l" rtl="0">
              <a:spcBef>
                <a:spcPts val="0"/>
              </a:spcBef>
              <a:buFont typeface="Arial"/>
              <a:buNone/>
            </a:pPr>
            <a:endParaRPr sz="1800" b="0" i="0" u="none" strike="noStrike" cap="none" baseline="0"/>
          </a:p>
          <a:p>
            <a:pPr marL="0" marR="0" lvl="0" indent="0" algn="l" rtl="0">
              <a:spcBef>
                <a:spcPts val="0"/>
              </a:spcBef>
              <a:buFont typeface="Arial"/>
              <a:buNone/>
            </a:pPr>
            <a:endParaRPr sz="1800" b="0" i="0" u="none" strike="noStrike" cap="none" baseline="0"/>
          </a:p>
          <a:p>
            <a:pPr marL="0" marR="0" lvl="0" indent="0" algn="l" rtl="0">
              <a:spcBef>
                <a:spcPts val="0"/>
              </a:spcBef>
              <a:buSzPct val="25000"/>
              <a:buFont typeface="Arial"/>
              <a:buNone/>
            </a:pPr>
            <a:r>
              <a:rPr lang="en-US" sz="1800" b="0" i="0" u="none" strike="noStrike" cap="none" baseline="0"/>
              <a:t>Programs</a:t>
            </a:r>
          </a:p>
          <a:p>
            <a:pPr marL="0" marR="0" lvl="0" indent="0" algn="l" rtl="0">
              <a:spcBef>
                <a:spcPts val="0"/>
              </a:spcBef>
              <a:buSzPct val="25000"/>
              <a:buFont typeface="Arial"/>
              <a:buNone/>
            </a:pPr>
            <a:r>
              <a:rPr lang="en-US" sz="1800" b="0" i="0" u="none" strike="noStrike" cap="none" baseline="0"/>
              <a:t>Accessibility Program</a:t>
            </a:r>
          </a:p>
          <a:p>
            <a:pPr marL="0" marR="0" lvl="0" indent="0" algn="l" rtl="0">
              <a:spcBef>
                <a:spcPts val="0"/>
              </a:spcBef>
              <a:buSzPct val="25000"/>
              <a:buFont typeface="Arial"/>
              <a:buNone/>
            </a:pPr>
            <a:r>
              <a:rPr lang="en-US" sz="1800" b="0" i="0" u="none" strike="noStrike" cap="none" baseline="0"/>
              <a:t>CitizenshipCounts.ca</a:t>
            </a:r>
          </a:p>
          <a:p>
            <a:pPr marL="0" marR="0" lvl="0" indent="0" algn="l" rtl="0">
              <a:spcBef>
                <a:spcPts val="0"/>
              </a:spcBef>
              <a:buSzPct val="25000"/>
              <a:buFont typeface="Arial"/>
              <a:buNone/>
            </a:pPr>
            <a:r>
              <a:rPr lang="en-US" sz="1800" b="0" i="0" u="none" strike="noStrike" cap="none" baseline="0"/>
              <a:t>Client Management System (OCMS)</a:t>
            </a:r>
          </a:p>
          <a:p>
            <a:pPr marL="0" marR="0" lvl="0" indent="0" algn="l" rtl="0">
              <a:spcBef>
                <a:spcPts val="0"/>
              </a:spcBef>
              <a:buSzPct val="25000"/>
              <a:buFont typeface="Arial"/>
              <a:buNone/>
            </a:pPr>
            <a:r>
              <a:rPr lang="en-US" sz="1800" b="0" i="0" u="none" strike="noStrike" cap="none" baseline="0"/>
              <a:t>ED Forum</a:t>
            </a:r>
          </a:p>
          <a:p>
            <a:pPr marL="0" marR="0" lvl="0" indent="0" algn="l" rtl="0">
              <a:spcBef>
                <a:spcPts val="0"/>
              </a:spcBef>
              <a:buSzPct val="25000"/>
              <a:buFont typeface="Arial"/>
              <a:buNone/>
            </a:pPr>
            <a:r>
              <a:rPr lang="en-US" sz="1800" b="0" i="0" u="none" strike="noStrike" cap="none" baseline="0"/>
              <a:t>Etablissement.Org</a:t>
            </a:r>
          </a:p>
          <a:p>
            <a:pPr marL="0" marR="0" lvl="0" indent="0" algn="l" rtl="0">
              <a:spcBef>
                <a:spcPts val="0"/>
              </a:spcBef>
              <a:buSzPct val="25000"/>
              <a:buFont typeface="Arial"/>
              <a:buNone/>
            </a:pPr>
            <a:r>
              <a:rPr lang="en-US" sz="1800" b="0" i="0" u="none" strike="noStrike" cap="none" baseline="0"/>
              <a:t>InMyLanguage.org</a:t>
            </a:r>
          </a:p>
          <a:p>
            <a:pPr marL="0" marR="0" lvl="0" indent="0" algn="l" rtl="0">
              <a:spcBef>
                <a:spcPts val="0"/>
              </a:spcBef>
              <a:buSzPct val="25000"/>
              <a:buFont typeface="Arial"/>
              <a:buNone/>
            </a:pPr>
            <a:r>
              <a:rPr lang="en-US" sz="1800" b="0" i="0" u="none" strike="noStrike" cap="none" baseline="0"/>
              <a:t>Kiosks</a:t>
            </a:r>
          </a:p>
          <a:p>
            <a:pPr marL="0" marR="0" lvl="0" indent="0" algn="l" rtl="0">
              <a:spcBef>
                <a:spcPts val="0"/>
              </a:spcBef>
              <a:buSzPct val="25000"/>
              <a:buFont typeface="Arial"/>
              <a:buNone/>
            </a:pPr>
            <a:r>
              <a:rPr lang="en-US" sz="1800" b="0" i="0" u="none" strike="noStrike" cap="none" baseline="0"/>
              <a:t>Learn At Work</a:t>
            </a:r>
          </a:p>
          <a:p>
            <a:pPr marL="0" marR="0" lvl="0" indent="0" algn="l" rtl="0">
              <a:spcBef>
                <a:spcPts val="0"/>
              </a:spcBef>
              <a:buSzPct val="25000"/>
              <a:buFont typeface="Arial"/>
              <a:buNone/>
            </a:pPr>
            <a:r>
              <a:rPr lang="en-US" sz="1800" b="0" i="0" u="none" strike="noStrike" cap="none" baseline="0"/>
              <a:t>NFF Immigrant and Refugee Communities</a:t>
            </a:r>
          </a:p>
          <a:p>
            <a:pPr marL="0" marR="0" lvl="0" indent="0" algn="l" rtl="0">
              <a:spcBef>
                <a:spcPts val="0"/>
              </a:spcBef>
              <a:buSzPct val="25000"/>
              <a:buFont typeface="Arial"/>
              <a:buNone/>
            </a:pPr>
            <a:r>
              <a:rPr lang="en-US" sz="1800" b="0" i="0" u="none" strike="noStrike" cap="none" baseline="0"/>
              <a:t>NewYouth.ca</a:t>
            </a:r>
          </a:p>
          <a:p>
            <a:pPr marL="0" marR="0" lvl="0" indent="0" algn="l" rtl="0">
              <a:spcBef>
                <a:spcPts val="0"/>
              </a:spcBef>
              <a:buSzPct val="25000"/>
              <a:buFont typeface="Arial"/>
              <a:buNone/>
            </a:pPr>
            <a:r>
              <a:rPr lang="en-US" sz="1800" b="0" i="0" u="none" strike="noStrike" cap="none" baseline="0"/>
              <a:t>OTIS</a:t>
            </a:r>
          </a:p>
          <a:p>
            <a:pPr marL="0" marR="0" lvl="0" indent="0" algn="l" rtl="0">
              <a:spcBef>
                <a:spcPts val="0"/>
              </a:spcBef>
              <a:buSzPct val="25000"/>
              <a:buFont typeface="Arial"/>
              <a:buNone/>
            </a:pPr>
            <a:r>
              <a:rPr lang="en-US" sz="1800" b="0" i="0" u="none" strike="noStrike" cap="none" baseline="0"/>
              <a:t>Orgwise: Organizational Standards</a:t>
            </a:r>
          </a:p>
          <a:p>
            <a:pPr marL="0" marR="0" lvl="0" indent="0" algn="l" rtl="0">
              <a:spcBef>
                <a:spcPts val="0"/>
              </a:spcBef>
              <a:buSzPct val="25000"/>
              <a:buFont typeface="Arial"/>
              <a:buNone/>
            </a:pPr>
            <a:r>
              <a:rPr lang="en-US" sz="1800" b="0" i="0" u="none" strike="noStrike" cap="none" baseline="0"/>
              <a:t>PD Conference</a:t>
            </a:r>
          </a:p>
          <a:p>
            <a:pPr marL="0" marR="0" lvl="0" indent="0" algn="l" rtl="0">
              <a:spcBef>
                <a:spcPts val="0"/>
              </a:spcBef>
              <a:buSzPct val="25000"/>
              <a:buFont typeface="Arial"/>
              <a:buNone/>
            </a:pPr>
            <a:r>
              <a:rPr lang="en-US" sz="1800" b="0" i="0" u="none" strike="noStrike" cap="none" baseline="0"/>
              <a:t>Positive Spaces Initiative (PSI)</a:t>
            </a:r>
          </a:p>
          <a:p>
            <a:pPr marL="0" marR="0" lvl="0" indent="0" algn="l" rtl="0">
              <a:spcBef>
                <a:spcPts val="0"/>
              </a:spcBef>
              <a:buSzPct val="25000"/>
              <a:buFont typeface="Arial"/>
              <a:buNone/>
            </a:pPr>
            <a:r>
              <a:rPr lang="en-US" sz="1800" b="0" i="0" u="none" strike="noStrike" cap="none" baseline="0"/>
              <a:t>Professional Education and Training (PET)</a:t>
            </a:r>
          </a:p>
          <a:p>
            <a:pPr marL="0" marR="0" lvl="0" indent="0" algn="l" rtl="0">
              <a:spcBef>
                <a:spcPts val="0"/>
              </a:spcBef>
              <a:buSzPct val="25000"/>
              <a:buFont typeface="Arial"/>
              <a:buNone/>
            </a:pPr>
            <a:r>
              <a:rPr lang="en-US" sz="1800" b="0" i="0" u="none" strike="noStrike" cap="none" baseline="0"/>
              <a:t>SecteurEtablissement.Org</a:t>
            </a:r>
          </a:p>
          <a:p>
            <a:pPr marL="0" marR="0" lvl="0" indent="0" algn="l" rtl="0">
              <a:spcBef>
                <a:spcPts val="0"/>
              </a:spcBef>
              <a:buSzPct val="25000"/>
              <a:buFont typeface="Arial"/>
              <a:buNone/>
            </a:pPr>
            <a:r>
              <a:rPr lang="en-US" sz="1800" b="0" i="0" u="none" strike="noStrike" cap="none" baseline="0"/>
              <a:t>Settlement.Org</a:t>
            </a:r>
          </a:p>
          <a:p>
            <a:pPr marL="0" marR="0" lvl="0" indent="0" algn="l" rtl="0">
              <a:spcBef>
                <a:spcPts val="0"/>
              </a:spcBef>
              <a:buSzPct val="25000"/>
              <a:buFont typeface="Arial"/>
              <a:buNone/>
            </a:pPr>
            <a:r>
              <a:rPr lang="en-US" sz="1800" b="0" i="0" u="none" strike="noStrike" cap="none" baseline="0"/>
              <a:t>SettlementAtWork</a:t>
            </a:r>
          </a:p>
        </p:txBody>
      </p:sp>
      <p:sp>
        <p:nvSpPr>
          <p:cNvPr id="116" name="Shape 116"/>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4</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339981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Shape 617"/>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618" name="Shape 618"/>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9641042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Shape 495"/>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96" name="Shape 496"/>
          <p:cNvSpPr txBox="1">
            <a:spLocks noGrp="1"/>
          </p:cNvSpPr>
          <p:nvPr>
            <p:ph type="body" idx="1"/>
          </p:nvPr>
        </p:nvSpPr>
        <p:spPr>
          <a:xfrm>
            <a:off x="686422" y="4416425"/>
            <a:ext cx="5485108" cy="4183200"/>
          </a:xfrm>
          <a:prstGeom prst="rect">
            <a:avLst/>
          </a:prstGeom>
        </p:spPr>
        <p:txBody>
          <a:bodyPr lIns="91425" tIns="91425" rIns="91425" bIns="91425" anchor="ctr" anchorCtr="0">
            <a:noAutofit/>
          </a:bodyPr>
          <a:lstStyle/>
          <a:p>
            <a:pPr marL="0" lvl="0" indent="0" rtl="0">
              <a:lnSpc>
                <a:spcPct val="115000"/>
              </a:lnSpc>
              <a:spcBef>
                <a:spcPts val="300"/>
              </a:spcBef>
              <a:buClr>
                <a:schemeClr val="dk1"/>
              </a:buClr>
              <a:buSzPct val="78571"/>
              <a:buFont typeface="Arial"/>
              <a:buNone/>
            </a:pPr>
            <a:r>
              <a:rPr lang="en-US" sz="1200" dirty="0" smtClean="0">
                <a:latin typeface="+mn-lt"/>
                <a:ea typeface="Arial"/>
                <a:cs typeface="Arial"/>
                <a:sym typeface="Arial"/>
              </a:rPr>
              <a:t>•</a:t>
            </a:r>
            <a:r>
              <a:rPr lang="en-US" sz="1200" b="1" dirty="0" smtClean="0"/>
              <a:t>Online material</a:t>
            </a:r>
          </a:p>
          <a:p>
            <a:pPr marL="0" lvl="0" indent="0" rtl="0">
              <a:lnSpc>
                <a:spcPct val="115000"/>
              </a:lnSpc>
              <a:spcBef>
                <a:spcPts val="200"/>
              </a:spcBef>
              <a:buClr>
                <a:schemeClr val="dk1"/>
              </a:buClr>
              <a:buSzPct val="78571"/>
              <a:buFont typeface="Arial"/>
              <a:buNone/>
            </a:pPr>
            <a:r>
              <a:rPr lang="en-US" sz="1200" dirty="0" smtClean="0">
                <a:latin typeface="+mn-lt"/>
                <a:ea typeface="Arial"/>
                <a:cs typeface="Arial"/>
                <a:sym typeface="Arial"/>
              </a:rPr>
              <a:t>–</a:t>
            </a:r>
            <a:r>
              <a:rPr lang="en-US" sz="1200" dirty="0" smtClean="0"/>
              <a:t>It is not always possible for service providers to physically move around and connect with other sectors (this may be because of lack of funding, lack of network, etc.).  Online resources  allow for easy access to  information which can be shared with clients fasters. Clients with mobility related disabilities may also benefit from having information on programs and services available on-line if they have access to a computer and internet. Online material becomes even more beneficial when it is available in different languages and when the name of a contact person is provided for clients or service providers to call directly.</a:t>
            </a:r>
          </a:p>
          <a:p>
            <a:pPr marL="0" lvl="0" indent="0" rtl="0">
              <a:lnSpc>
                <a:spcPct val="115000"/>
              </a:lnSpc>
              <a:spcBef>
                <a:spcPts val="300"/>
              </a:spcBef>
              <a:buClr>
                <a:schemeClr val="dk1"/>
              </a:buClr>
              <a:buSzPct val="78571"/>
              <a:buFont typeface="Arial"/>
              <a:buNone/>
            </a:pPr>
            <a:r>
              <a:rPr lang="en-US" sz="1200" dirty="0" smtClean="0">
                <a:latin typeface="+mn-lt"/>
                <a:ea typeface="Arial"/>
                <a:cs typeface="Arial"/>
                <a:sym typeface="Arial"/>
              </a:rPr>
              <a:t>•</a:t>
            </a:r>
            <a:r>
              <a:rPr lang="en-US" sz="1200" b="1" dirty="0" smtClean="0"/>
              <a:t>Community Hubs</a:t>
            </a:r>
          </a:p>
          <a:p>
            <a:pPr marL="0" lvl="0" indent="0" rtl="0">
              <a:lnSpc>
                <a:spcPct val="115000"/>
              </a:lnSpc>
              <a:spcBef>
                <a:spcPts val="200"/>
              </a:spcBef>
              <a:buClr>
                <a:schemeClr val="dk1"/>
              </a:buClr>
              <a:buSzPct val="78571"/>
              <a:buFont typeface="Arial"/>
              <a:buNone/>
            </a:pPr>
            <a:r>
              <a:rPr lang="en-US" sz="1200" dirty="0" smtClean="0">
                <a:latin typeface="+mn-lt"/>
                <a:ea typeface="Arial"/>
                <a:cs typeface="Arial"/>
                <a:sym typeface="Arial"/>
              </a:rPr>
              <a:t>–</a:t>
            </a:r>
            <a:r>
              <a:rPr lang="en-US" sz="1200" dirty="0" smtClean="0"/>
              <a:t>Hubs are located within the community and are a great way for services to be more integrated and attuned to their local communities, with organizations from different sectors sharing the same space, such as;  settlement, family services, refugee services, etc. Hubs provide opportunities for people to access a variety of services in one area.  Each hub is unique to the area in which it is located. In many ways the hubs allow people to access all the services they need in one location. This makes it a lot easier and accessible for folks who have difficulty finding services or those who depend on services like </a:t>
            </a:r>
            <a:r>
              <a:rPr lang="en-US" sz="1200" dirty="0" err="1" smtClean="0"/>
              <a:t>Wheeltrans</a:t>
            </a:r>
            <a:r>
              <a:rPr lang="en-US" sz="1200" dirty="0" smtClean="0"/>
              <a:t> or family members to drive them around. Hubs also allow sectors who tend to work in silos to work together to support those who need support and services.  </a:t>
            </a:r>
          </a:p>
          <a:p>
            <a:pPr>
              <a:spcBef>
                <a:spcPts val="0"/>
              </a:spcBef>
              <a:buNone/>
            </a:pPr>
            <a:endParaRPr dirty="0"/>
          </a:p>
        </p:txBody>
      </p:sp>
      <p:sp>
        <p:nvSpPr>
          <p:cNvPr id="497" name="Shape 497"/>
          <p:cNvSpPr txBox="1">
            <a:spLocks noGrp="1"/>
          </p:cNvSpPr>
          <p:nvPr>
            <p:ph type="sldNum" idx="12"/>
          </p:nvPr>
        </p:nvSpPr>
        <p:spPr>
          <a:xfrm>
            <a:off x="3884026" y="8829675"/>
            <a:ext cx="2972347" cy="465000"/>
          </a:xfrm>
          <a:prstGeom prst="rect">
            <a:avLst/>
          </a:prstGeom>
        </p:spPr>
        <p:txBody>
          <a:bodyPr lIns="93175" tIns="46575" rIns="93175" bIns="46575" anchor="b" anchorCtr="0">
            <a:noAutofit/>
          </a:bodyPr>
          <a:lstStyle/>
          <a:p>
            <a:pPr>
              <a:buClr>
                <a:srgbClr val="000000"/>
              </a:buClr>
              <a:buSzPct val="25000"/>
              <a:buFont typeface="Calibri"/>
              <a:buNone/>
            </a:pPr>
            <a:fld id="{00000000-1234-1234-1234-123412341234}" type="slidenum">
              <a:rPr lang="en-US"/>
              <a:pPr>
                <a:buClr>
                  <a:srgbClr val="000000"/>
                </a:buClr>
                <a:buSzPct val="25000"/>
                <a:buFont typeface="Calibri"/>
                <a:buNone/>
              </a:pPr>
              <a:t>44</a:t>
            </a:fld>
            <a:endParaRPr lang="en-US"/>
          </a:p>
        </p:txBody>
      </p:sp>
    </p:spTree>
    <p:extLst>
      <p:ext uri="{BB962C8B-B14F-4D97-AF65-F5344CB8AC3E}">
        <p14:creationId xmlns:p14="http://schemas.microsoft.com/office/powerpoint/2010/main" val="41390477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Shape 510"/>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511" name="Shape 51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6020938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Shape 518"/>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19" name="Shape 519"/>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1200"/>
              </a:spcBef>
              <a:buSzPct val="25000"/>
              <a:buNone/>
            </a:pPr>
            <a:r>
              <a:rPr lang="en-US" sz="1800" b="0" i="0" u="none" strike="noStrike" cap="none" baseline="0" dirty="0" smtClean="0">
                <a:latin typeface="Calibri"/>
                <a:ea typeface="Calibri"/>
                <a:cs typeface="Calibri"/>
                <a:sym typeface="Calibri"/>
              </a:rPr>
              <a:t>The </a:t>
            </a:r>
            <a:r>
              <a:rPr lang="en-US" sz="1800" b="0" i="0" u="none" strike="noStrike" cap="none" baseline="0" dirty="0">
                <a:latin typeface="Calibri"/>
                <a:ea typeface="Calibri"/>
                <a:cs typeface="Calibri"/>
                <a:sym typeface="Calibri"/>
              </a:rPr>
              <a:t>Intellectual Disability Education Ambassadors Project is perhaps one of our most proudest initiatives.</a:t>
            </a:r>
          </a:p>
          <a:p>
            <a:pPr marL="0" marR="0" lvl="0" indent="0" algn="l" rtl="0">
              <a:spcBef>
                <a:spcPts val="1200"/>
              </a:spcBef>
              <a:buSzPct val="25000"/>
              <a:buNone/>
            </a:pPr>
            <a:r>
              <a:rPr lang="en-US" sz="1800" b="0" i="0" u="none" strike="noStrike" cap="none" baseline="0" dirty="0">
                <a:latin typeface="Calibri"/>
                <a:ea typeface="Calibri"/>
                <a:cs typeface="Calibri"/>
                <a:sym typeface="Calibri"/>
              </a:rPr>
              <a:t>11 </a:t>
            </a:r>
            <a:r>
              <a:rPr lang="en-US" sz="1800" b="0" i="0" u="none" strike="noStrike" cap="none" baseline="0" dirty="0" err="1">
                <a:latin typeface="Calibri"/>
                <a:ea typeface="Calibri"/>
                <a:cs typeface="Calibri"/>
                <a:sym typeface="Calibri"/>
              </a:rPr>
              <a:t>CultureLink</a:t>
            </a:r>
            <a:r>
              <a:rPr lang="en-US" sz="1800" b="0" i="0" u="none" strike="noStrike" cap="none" baseline="0" dirty="0">
                <a:latin typeface="Calibri"/>
                <a:ea typeface="Calibri"/>
                <a:cs typeface="Calibri"/>
                <a:sym typeface="Calibri"/>
              </a:rPr>
              <a:t> newcomers/volunteers received 15 hours of </a:t>
            </a:r>
            <a:r>
              <a:rPr lang="en-US" sz="1800" b="1" i="0" u="none" strike="noStrike" cap="none" baseline="0" dirty="0">
                <a:latin typeface="Calibri"/>
                <a:ea typeface="Calibri"/>
                <a:cs typeface="Calibri"/>
                <a:sym typeface="Calibri"/>
              </a:rPr>
              <a:t>Intellectual Disability Education Ambassador </a:t>
            </a:r>
            <a:r>
              <a:rPr lang="en-US" sz="1800" b="0" i="0" u="none" strike="noStrike" cap="none" baseline="0" dirty="0">
                <a:latin typeface="Calibri"/>
                <a:ea typeface="Calibri"/>
                <a:cs typeface="Calibri"/>
                <a:sym typeface="Calibri"/>
              </a:rPr>
              <a:t>training developed and facilitated by our Bridging Diversity team: Ryerson BSW Student (who is not our Project Assistant) and Diversity Specialist. </a:t>
            </a:r>
          </a:p>
          <a:p>
            <a:pPr marL="0" marR="0" lvl="0" indent="0" algn="l" rtl="0">
              <a:spcBef>
                <a:spcPts val="1200"/>
              </a:spcBef>
              <a:buSzPct val="25000"/>
              <a:buNone/>
            </a:pPr>
            <a:r>
              <a:rPr lang="en-US" sz="1800" b="0" i="0" u="none" strike="noStrike" cap="none" baseline="0" dirty="0">
                <a:latin typeface="Calibri"/>
                <a:ea typeface="Calibri"/>
                <a:cs typeface="Calibri"/>
                <a:sym typeface="Calibri"/>
              </a:rPr>
              <a:t>IDEA volunteers helped reach out to over 160 agencies providing settlement and ethno-specific services. We are responding to requests for training from various agencies based on these outreach efforts.</a:t>
            </a:r>
          </a:p>
          <a:p>
            <a:pPr marL="0" marR="0" lvl="0" indent="0" algn="l" rtl="0">
              <a:spcBef>
                <a:spcPts val="1200"/>
              </a:spcBef>
              <a:buFont typeface="Arial"/>
              <a:buNone/>
            </a:pPr>
            <a:endParaRPr sz="1800" b="0" i="0" u="none" strike="noStrike" cap="none" baseline="0" dirty="0">
              <a:latin typeface="Calibri"/>
              <a:ea typeface="Calibri"/>
              <a:cs typeface="Calibri"/>
              <a:sym typeface="Calibri"/>
            </a:endParaRPr>
          </a:p>
          <a:p>
            <a:pPr>
              <a:spcBef>
                <a:spcPts val="0"/>
              </a:spcBef>
              <a:buNone/>
            </a:pPr>
            <a:endParaRPr sz="1800" b="0" i="0" u="none" strike="noStrike" cap="none" baseline="0" dirty="0">
              <a:latin typeface="Calibri"/>
              <a:ea typeface="Calibri"/>
              <a:cs typeface="Calibri"/>
              <a:sym typeface="Calibri"/>
            </a:endParaRPr>
          </a:p>
        </p:txBody>
      </p:sp>
      <p:sp>
        <p:nvSpPr>
          <p:cNvPr id="520" name="Shape 520"/>
          <p:cNvSpPr txBox="1"/>
          <p:nvPr/>
        </p:nvSpPr>
        <p:spPr>
          <a:xfrm>
            <a:off x="3884026" y="8829676"/>
            <a:ext cx="2972421" cy="465137"/>
          </a:xfrm>
          <a:prstGeom prst="rect">
            <a:avLst/>
          </a:prstGeom>
          <a:noFill/>
          <a:ln>
            <a:noFill/>
          </a:ln>
        </p:spPr>
        <p:txBody>
          <a:bodyPr lIns="93175" tIns="46575" rIns="93175" bIns="46575" anchor="b" anchorCtr="0">
            <a:noAutofit/>
          </a:bodyPr>
          <a:lstStyle/>
          <a:p>
            <a:pPr algn="r">
              <a:buClr>
                <a:srgbClr val="000000"/>
              </a:buClr>
              <a:buSzPct val="25000"/>
              <a:buFont typeface="Calibri"/>
              <a:buNone/>
            </a:pPr>
            <a:fld id="{00000000-1234-1234-1234-123412341234}" type="slidenum">
              <a:rPr lang="en-US" sz="1200">
                <a:latin typeface="Calibri"/>
                <a:ea typeface="Calibri"/>
                <a:cs typeface="Calibri"/>
                <a:sym typeface="Calibri"/>
              </a:rPr>
              <a:pPr algn="r">
                <a:buClr>
                  <a:srgbClr val="000000"/>
                </a:buClr>
                <a:buSzPct val="25000"/>
                <a:buFont typeface="Calibri"/>
                <a:buNone/>
              </a:pPr>
              <a:t>47</a:t>
            </a:fld>
            <a:endParaRPr lang="en-US" sz="1200">
              <a:latin typeface="Calibri"/>
              <a:ea typeface="Calibri"/>
              <a:cs typeface="Calibri"/>
              <a:sym typeface="Calibri"/>
            </a:endParaRPr>
          </a:p>
        </p:txBody>
      </p:sp>
    </p:spTree>
    <p:extLst>
      <p:ext uri="{BB962C8B-B14F-4D97-AF65-F5344CB8AC3E}">
        <p14:creationId xmlns:p14="http://schemas.microsoft.com/office/powerpoint/2010/main" val="17150347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Shape 623"/>
          <p:cNvSpPr txBox="1">
            <a:spLocks noGrp="1"/>
          </p:cNvSpPr>
          <p:nvPr>
            <p:ph type="body" idx="1"/>
          </p:nvPr>
        </p:nvSpPr>
        <p:spPr>
          <a:xfrm>
            <a:off x="686422" y="4416426"/>
            <a:ext cx="5485157" cy="4183061"/>
          </a:xfrm>
          <a:prstGeom prst="rect">
            <a:avLst/>
          </a:prstGeom>
        </p:spPr>
        <p:txBody>
          <a:bodyPr lIns="91425" tIns="91425" rIns="91425" bIns="91425" anchor="ctr" anchorCtr="0">
            <a:noAutofit/>
          </a:bodyPr>
          <a:lstStyle/>
          <a:p>
            <a:pPr>
              <a:spcBef>
                <a:spcPts val="0"/>
              </a:spcBef>
              <a:buNone/>
            </a:pPr>
            <a:endParaRPr/>
          </a:p>
        </p:txBody>
      </p:sp>
      <p:sp>
        <p:nvSpPr>
          <p:cNvPr id="624" name="Shape 624"/>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0495186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33" name="Shape 633"/>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634" name="Shape 634"/>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800" b="0" i="0" u="none" strike="noStrike" cap="none" baseline="0">
                <a:solidFill>
                  <a:srgbClr val="000000"/>
                </a:solidFill>
                <a:latin typeface="Arial"/>
                <a:ea typeface="Arial"/>
                <a:cs typeface="Arial"/>
                <a:sym typeface="Arial"/>
              </a:rPr>
              <a:t>49</a:t>
            </a:fld>
            <a:endParaRPr lang="en-US" sz="1800" b="0" i="0" u="none" strike="noStrike" cap="none" baseline="0">
              <a:solidFill>
                <a:srgbClr val="000000"/>
              </a:solidFill>
              <a:latin typeface="Arial"/>
              <a:ea typeface="Arial"/>
              <a:cs typeface="Arial"/>
              <a:sym typeface="Arial"/>
            </a:endParaRPr>
          </a:p>
        </p:txBody>
      </p:sp>
    </p:spTree>
    <p:extLst>
      <p:ext uri="{BB962C8B-B14F-4D97-AF65-F5344CB8AC3E}">
        <p14:creationId xmlns:p14="http://schemas.microsoft.com/office/powerpoint/2010/main" val="3092366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1" name="Shape 131"/>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132" name="Shape 132"/>
          <p:cNvSpPr txBox="1"/>
          <p:nvPr/>
        </p:nvSpPr>
        <p:spPr>
          <a:xfrm>
            <a:off x="1" y="8829676"/>
            <a:ext cx="2972421" cy="465137"/>
          </a:xfrm>
          <a:prstGeom prst="rect">
            <a:avLst/>
          </a:prstGeom>
          <a:noFill/>
          <a:ln>
            <a:noFill/>
          </a:ln>
        </p:spPr>
        <p:txBody>
          <a:bodyPr lIns="93175" tIns="46575" rIns="93175" bIns="46575" anchor="b" anchorCtr="0">
            <a:noAutofit/>
          </a:bodyPr>
          <a:lstStyle/>
          <a:p>
            <a:pPr marL="0" marR="0" lvl="0" indent="0" algn="l" rtl="0">
              <a:lnSpc>
                <a:spcPct val="100000"/>
              </a:lnSpc>
              <a:spcBef>
                <a:spcPts val="0"/>
              </a:spcBef>
              <a:spcAft>
                <a:spcPts val="0"/>
              </a:spcAft>
              <a:buNone/>
            </a:pPr>
            <a:endParaRPr sz="1800" b="0" i="0" u="none" strike="noStrike" cap="none" baseline="0">
              <a:solidFill>
                <a:srgbClr val="000000"/>
              </a:solidFill>
              <a:latin typeface="Calibri"/>
              <a:ea typeface="Calibri"/>
              <a:cs typeface="Calibri"/>
              <a:sym typeface="Calibri"/>
            </a:endParaRPr>
          </a:p>
        </p:txBody>
      </p:sp>
      <p:sp>
        <p:nvSpPr>
          <p:cNvPr id="133" name="Shape 133"/>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5</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00064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9" name="Shape 149"/>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150" name="Shape 150"/>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6</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36356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92" name="Shape 192"/>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193" name="Shape 193"/>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7</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10080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01" name="Shape 201"/>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a:spcBef>
                <a:spcPts val="0"/>
              </a:spcBef>
              <a:buNone/>
            </a:pPr>
            <a:endParaRPr/>
          </a:p>
        </p:txBody>
      </p:sp>
      <p:sp>
        <p:nvSpPr>
          <p:cNvPr id="202" name="Shape 202"/>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baseline="0">
                <a:solidFill>
                  <a:srgbClr val="000000"/>
                </a:solidFill>
                <a:latin typeface="Arial"/>
                <a:ea typeface="Arial"/>
                <a:cs typeface="Arial"/>
                <a:sym typeface="Arial"/>
              </a:rPr>
              <a:t>8</a:t>
            </a:fld>
            <a:endParaRPr lang="en-US" sz="1200" b="0" i="0" u="none" strike="noStrike" cap="none" baseline="0">
              <a:solidFill>
                <a:srgbClr val="000000"/>
              </a:solidFill>
              <a:latin typeface="Arial"/>
              <a:ea typeface="Arial"/>
              <a:cs typeface="Arial"/>
              <a:sym typeface="Arial"/>
            </a:endParaRPr>
          </a:p>
        </p:txBody>
      </p:sp>
    </p:spTree>
    <p:extLst>
      <p:ext uri="{BB962C8B-B14F-4D97-AF65-F5344CB8AC3E}">
        <p14:creationId xmlns:p14="http://schemas.microsoft.com/office/powerpoint/2010/main" val="2062200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11049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99" name="Shape 299"/>
          <p:cNvSpPr txBox="1">
            <a:spLocks noGrp="1"/>
          </p:cNvSpPr>
          <p:nvPr>
            <p:ph type="body" idx="1"/>
          </p:nvPr>
        </p:nvSpPr>
        <p:spPr>
          <a:xfrm>
            <a:off x="686422" y="4416426"/>
            <a:ext cx="5485157" cy="4183061"/>
          </a:xfrm>
          <a:prstGeom prst="rect">
            <a:avLst/>
          </a:prstGeom>
          <a:noFill/>
          <a:ln>
            <a:noFill/>
          </a:ln>
        </p:spPr>
        <p:txBody>
          <a:bodyPr lIns="93175" tIns="46575" rIns="93175" bIns="46575" anchor="t" anchorCtr="0">
            <a:noAutofit/>
          </a:bodyPr>
          <a:lstStyle/>
          <a:p>
            <a:pPr marL="0" marR="0" lvl="0" indent="0" algn="l" rtl="0">
              <a:spcBef>
                <a:spcPts val="0"/>
              </a:spcBef>
              <a:buSzPct val="25000"/>
              <a:buFont typeface="Arial"/>
              <a:buNone/>
            </a:pPr>
            <a:r>
              <a:rPr lang="en-US" sz="1800" b="0" i="0" u="none" strike="noStrike" cap="none" baseline="0"/>
              <a:t>Through today’s presentation I am going to provide you with some tips on how to make your agency accessible, what you need to think about when you are making your agency accessibility by looking a bit deeper into different types of barriers</a:t>
            </a:r>
          </a:p>
        </p:txBody>
      </p:sp>
      <p:sp>
        <p:nvSpPr>
          <p:cNvPr id="300" name="Shape 300"/>
          <p:cNvSpPr txBox="1"/>
          <p:nvPr/>
        </p:nvSpPr>
        <p:spPr>
          <a:xfrm>
            <a:off x="3884026" y="8829676"/>
            <a:ext cx="2972421" cy="465137"/>
          </a:xfrm>
          <a:prstGeom prst="rect">
            <a:avLst/>
          </a:prstGeom>
          <a:noFill/>
          <a:ln>
            <a:noFill/>
          </a:ln>
        </p:spPr>
        <p:txBody>
          <a:bodyPr lIns="93175" tIns="46575" rIns="93175" bIns="46575"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t>9</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61101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16" name="Shape 16"/>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17" name="Shape 1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8" name="Shape 1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19" name="Shape 1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73" name="Shape 73"/>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74" name="Shape 7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75" name="Shape 7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76" name="Shape 7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7"/>
        <p:cNvGrpSpPr/>
        <p:nvPr/>
      </p:nvGrpSpPr>
      <p:grpSpPr>
        <a:xfrm>
          <a:off x="0" y="0"/>
          <a:ext cx="0" cy="0"/>
          <a:chOff x="0" y="0"/>
          <a:chExt cx="0" cy="0"/>
        </a:xfrm>
      </p:grpSpPr>
      <p:sp>
        <p:nvSpPr>
          <p:cNvPr id="78" name="Shape 78"/>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1pPr>
            <a:lvl2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2pPr>
            <a:lvl3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3pPr>
            <a:lvl4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4pPr>
            <a:lvl5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5pPr>
            <a:lvl6pPr marL="4572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6pPr>
            <a:lvl7pPr marL="9144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7pPr>
            <a:lvl8pPr marL="13716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8pPr>
            <a:lvl9pPr marL="18288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9pPr>
          </a:lstStyle>
          <a:p>
            <a:endParaRPr/>
          </a:p>
        </p:txBody>
      </p:sp>
      <p:sp>
        <p:nvSpPr>
          <p:cNvPr id="79" name="Shape 79"/>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rgbClr val="888888"/>
              </a:buClr>
              <a:buFont typeface="Arial"/>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spcAft>
                <a:spcPts val="0"/>
              </a:spcAft>
              <a:buClr>
                <a:srgbClr val="888888"/>
              </a:buClr>
              <a:buFont typeface="Arial"/>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spcAft>
                <a:spcPts val="0"/>
              </a:spcAft>
              <a:buClr>
                <a:srgbClr val="888888"/>
              </a:buClr>
              <a:buFont typeface="Arial"/>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81" name="Shape 8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8"/>
        <p:cNvGrpSpPr/>
        <p:nvPr/>
      </p:nvGrpSpPr>
      <p:grpSpPr>
        <a:xfrm>
          <a:off x="0" y="0"/>
          <a:ext cx="0" cy="0"/>
          <a:chOff x="0" y="0"/>
          <a:chExt cx="0" cy="0"/>
        </a:xfrm>
      </p:grpSpPr>
      <p:sp>
        <p:nvSpPr>
          <p:cNvPr id="139" name="Shape 139"/>
          <p:cNvSpPr txBox="1">
            <a:spLocks noGrp="1"/>
          </p:cNvSpPr>
          <p:nvPr>
            <p:ph type="ctrTitle"/>
          </p:nvPr>
        </p:nvSpPr>
        <p:spPr>
          <a:xfrm>
            <a:off x="685800" y="2286000"/>
            <a:ext cx="77724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140" name="Shape 140"/>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chemeClr val="dk1"/>
              </a:buClr>
              <a:buFont typeface="Arial"/>
              <a:buNone/>
              <a:defRPr sz="3200" b="0" i="0" u="none" strike="noStrike" cap="none" baseline="0">
                <a:solidFill>
                  <a:schemeClr val="dk1"/>
                </a:solidFill>
                <a:latin typeface="Arial"/>
                <a:ea typeface="Arial"/>
                <a:cs typeface="Arial"/>
                <a:sym typeface="Arial"/>
              </a:defRPr>
            </a:lvl1pPr>
            <a:lvl2pPr marL="742950" marR="0" indent="-107950" algn="l" rtl="0">
              <a:spcBef>
                <a:spcPts val="560"/>
              </a:spcBef>
              <a:spcAft>
                <a:spcPts val="0"/>
              </a:spcAft>
              <a:buClr>
                <a:schemeClr val="dk1"/>
              </a:buClr>
              <a:buFont typeface="Arial"/>
              <a:buChar char="–"/>
              <a:defRPr sz="2800" b="0" i="0" u="none" strike="noStrike" cap="none" baseline="0">
                <a:solidFill>
                  <a:schemeClr val="dk1"/>
                </a:solidFill>
                <a:latin typeface="Arial"/>
                <a:ea typeface="Arial"/>
                <a:cs typeface="Arial"/>
                <a:sym typeface="Arial"/>
              </a:defRPr>
            </a:lvl2pPr>
            <a:lvl3pPr marL="1143000" marR="0" indent="-76200" algn="l" rtl="0">
              <a:spcBef>
                <a:spcPts val="480"/>
              </a:spcBef>
              <a:spcAft>
                <a:spcPts val="0"/>
              </a:spcAft>
              <a:buClr>
                <a:schemeClr val="dk1"/>
              </a:buClr>
              <a:buFont typeface="Arial"/>
              <a:buChar char="•"/>
              <a:defRPr sz="2400" b="0" i="0" u="none" strike="noStrike" cap="none" baseline="0">
                <a:solidFill>
                  <a:schemeClr val="dk1"/>
                </a:solidFill>
                <a:latin typeface="Arial"/>
                <a:ea typeface="Arial"/>
                <a:cs typeface="Arial"/>
                <a:sym typeface="Arial"/>
              </a:defRPr>
            </a:lvl3pPr>
            <a:lvl4pPr marL="1600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4pPr>
            <a:lvl5pPr marL="20574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5pPr>
            <a:lvl6pPr marL="25146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6pPr>
            <a:lvl7pPr marL="29718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7pPr>
            <a:lvl8pPr marL="34290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8pPr>
            <a:lvl9pPr marL="3886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4"/>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57" name="Shape 157"/>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rot="5400000">
            <a:off x="4743450" y="2381249"/>
            <a:ext cx="5486399" cy="19431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64" name="Shape 164"/>
          <p:cNvSpPr txBox="1">
            <a:spLocks noGrp="1"/>
          </p:cNvSpPr>
          <p:nvPr>
            <p:ph type="body" idx="1"/>
          </p:nvPr>
        </p:nvSpPr>
        <p:spPr>
          <a:xfrm rot="5400000">
            <a:off x="781050" y="514349"/>
            <a:ext cx="5486399" cy="56769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67" name="Shape 167"/>
          <p:cNvSpPr txBox="1">
            <a:spLocks noGrp="1"/>
          </p:cNvSpPr>
          <p:nvPr>
            <p:ph type="body" idx="1"/>
          </p:nvPr>
        </p:nvSpPr>
        <p:spPr>
          <a:xfrm rot="5400000">
            <a:off x="2514599" y="152399"/>
            <a:ext cx="4114800" cy="77724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70" name="Shape 170"/>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indent="0" algn="l" rtl="0">
              <a:spcBef>
                <a:spcPts val="0"/>
              </a:spcBef>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l" rtl="0">
              <a:spcBef>
                <a:spcPts val="0"/>
              </a:spcBef>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spcBef>
                <a:spcPts val="0"/>
              </a:spcBef>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9pPr>
          </a:lstStyle>
          <a:p>
            <a:endParaRPr/>
          </a:p>
        </p:txBody>
      </p:sp>
      <p:sp>
        <p:nvSpPr>
          <p:cNvPr id="171" name="Shape 171"/>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74" name="Shape 174"/>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175" name="Shape 175"/>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22" name="Shape 22"/>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23" name="Shape 23"/>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24" name="Shape 2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80" name="Shape 180"/>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181" name="Shape 181"/>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182" name="Shape 182"/>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183" name="Shape 183"/>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86" name="Shape 186"/>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Font typeface="Arial"/>
              <a:buNone/>
              <a:defRPr sz="2000"/>
            </a:lvl1pPr>
            <a:lvl2pPr marL="457200" indent="0" rtl="0">
              <a:spcBef>
                <a:spcPts val="0"/>
              </a:spcBef>
              <a:buFont typeface="Arial"/>
              <a:buNone/>
              <a:defRPr sz="1800"/>
            </a:lvl2pPr>
            <a:lvl3pPr marL="914400" indent="0" rtl="0">
              <a:spcBef>
                <a:spcPts val="0"/>
              </a:spcBef>
              <a:buFont typeface="Arial"/>
              <a:buNone/>
              <a:defRPr sz="1600"/>
            </a:lvl3pPr>
            <a:lvl4pPr marL="1371600" indent="0" rtl="0">
              <a:spcBef>
                <a:spcPts val="0"/>
              </a:spcBef>
              <a:buFont typeface="Arial"/>
              <a:buNone/>
              <a:defRPr sz="1400"/>
            </a:lvl4pPr>
            <a:lvl5pPr marL="1828800" indent="0" rtl="0">
              <a:spcBef>
                <a:spcPts val="0"/>
              </a:spcBef>
              <a:buFont typeface="Arial"/>
              <a:buNone/>
              <a:defRPr sz="1400"/>
            </a:lvl5pPr>
            <a:lvl6pPr marL="2286000" indent="0" rtl="0">
              <a:spcBef>
                <a:spcPts val="0"/>
              </a:spcBef>
              <a:buFont typeface="Arial"/>
              <a:buNone/>
              <a:defRPr sz="1400"/>
            </a:lvl6pPr>
            <a:lvl7pPr marL="2743200" indent="0" rtl="0">
              <a:spcBef>
                <a:spcPts val="0"/>
              </a:spcBef>
              <a:buFont typeface="Arial"/>
              <a:buNone/>
              <a:defRPr sz="1400"/>
            </a:lvl7pPr>
            <a:lvl8pPr marL="3200400" indent="0" rtl="0">
              <a:spcBef>
                <a:spcPts val="0"/>
              </a:spcBef>
              <a:buFont typeface="Arial"/>
              <a:buNone/>
              <a:defRPr sz="1400"/>
            </a:lvl8pPr>
            <a:lvl9pPr marL="3657600" indent="0" rtl="0">
              <a:spcBef>
                <a:spcPts val="0"/>
              </a:spcBef>
              <a:buFont typeface="Arial"/>
              <a:buNone/>
              <a:defRPr sz="140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24"/>
        <p:cNvGrpSpPr/>
        <p:nvPr/>
      </p:nvGrpSpPr>
      <p:grpSpPr>
        <a:xfrm>
          <a:off x="0" y="0"/>
          <a:ext cx="0" cy="0"/>
          <a:chOff x="0" y="0"/>
          <a:chExt cx="0" cy="0"/>
        </a:xfrm>
      </p:grpSpPr>
      <p:sp>
        <p:nvSpPr>
          <p:cNvPr id="525" name="Shape 525"/>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526" name="Shape 526"/>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27"/>
        <p:cNvGrpSpPr/>
        <p:nvPr/>
      </p:nvGrpSpPr>
      <p:grpSpPr>
        <a:xfrm>
          <a:off x="0" y="0"/>
          <a:ext cx="0" cy="0"/>
          <a:chOff x="0" y="0"/>
          <a:chExt cx="0" cy="0"/>
        </a:xfrm>
      </p:grpSpPr>
      <p:sp>
        <p:nvSpPr>
          <p:cNvPr id="528" name="Shape 528"/>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529" name="Shape 529"/>
          <p:cNvSpPr txBox="1">
            <a:spLocks noGrp="1"/>
          </p:cNvSpPr>
          <p:nvPr>
            <p:ph type="body" idx="1"/>
          </p:nvPr>
        </p:nvSpPr>
        <p:spPr>
          <a:xfrm>
            <a:off x="685800" y="1981200"/>
            <a:ext cx="3809999" cy="4114800"/>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530" name="Shape 530"/>
          <p:cNvSpPr txBox="1">
            <a:spLocks noGrp="1"/>
          </p:cNvSpPr>
          <p:nvPr>
            <p:ph type="body" idx="2"/>
          </p:nvPr>
        </p:nvSpPr>
        <p:spPr>
          <a:xfrm>
            <a:off x="4648200" y="1981200"/>
            <a:ext cx="3809999" cy="4114800"/>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31"/>
        <p:cNvGrpSpPr/>
        <p:nvPr/>
      </p:nvGrpSpPr>
      <p:grpSpPr>
        <a:xfrm>
          <a:off x="0" y="0"/>
          <a:ext cx="0" cy="0"/>
          <a:chOff x="0" y="0"/>
          <a:chExt cx="0" cy="0"/>
        </a:xfrm>
      </p:grpSpPr>
      <p:sp>
        <p:nvSpPr>
          <p:cNvPr id="532" name="Shape 532"/>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533" name="Shape 533"/>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ctr" rtl="0">
              <a:spcBef>
                <a:spcPts val="560"/>
              </a:spcBef>
              <a:spcAft>
                <a:spcPts val="0"/>
              </a:spcAft>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ctr" rtl="0">
              <a:spcBef>
                <a:spcPts val="480"/>
              </a:spcBef>
              <a:spcAft>
                <a:spcPts val="0"/>
              </a:spcAft>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534"/>
        <p:cNvGrpSpPr/>
        <p:nvPr/>
      </p:nvGrpSpPr>
      <p:grpSpPr>
        <a:xfrm>
          <a:off x="0" y="0"/>
          <a:ext cx="0" cy="0"/>
          <a:chOff x="0" y="0"/>
          <a:chExt cx="0" cy="0"/>
        </a:xfrm>
      </p:grpSpPr>
      <p:sp>
        <p:nvSpPr>
          <p:cNvPr id="535" name="Shape 53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536" name="Shape 536"/>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indent="0" algn="l" rtl="0">
              <a:spcBef>
                <a:spcPts val="0"/>
              </a:spcBef>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l" rtl="0">
              <a:spcBef>
                <a:spcPts val="0"/>
              </a:spcBef>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spcBef>
                <a:spcPts val="0"/>
              </a:spcBef>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9pPr>
          </a:lstStyle>
          <a:p>
            <a:endParaRPr/>
          </a:p>
        </p:txBody>
      </p:sp>
      <p:sp>
        <p:nvSpPr>
          <p:cNvPr id="537" name="Shape 53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4"/>
        <p:cNvGrpSpPr/>
        <p:nvPr/>
      </p:nvGrpSpPr>
      <p:grpSpPr>
        <a:xfrm>
          <a:off x="0" y="0"/>
          <a:ext cx="0" cy="0"/>
          <a:chOff x="0" y="0"/>
          <a:chExt cx="0" cy="0"/>
        </a:xfrm>
      </p:grpSpPr>
    </p:spTree>
    <p:extLst>
      <p:ext uri="{BB962C8B-B14F-4D97-AF65-F5344CB8AC3E}">
        <p14:creationId xmlns:p14="http://schemas.microsoft.com/office/powerpoint/2010/main" val="5007433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57" name="Shape 157"/>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1652621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60" name="Shape 160"/>
          <p:cNvSpPr txBox="1">
            <a:spLocks noGrp="1"/>
          </p:cNvSpPr>
          <p:nvPr>
            <p:ph type="body" idx="1"/>
          </p:nvPr>
        </p:nvSpPr>
        <p:spPr>
          <a:xfrm>
            <a:off x="685800" y="1981200"/>
            <a:ext cx="3809999" cy="4114800"/>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161" name="Shape 161"/>
          <p:cNvSpPr txBox="1">
            <a:spLocks noGrp="1"/>
          </p:cNvSpPr>
          <p:nvPr>
            <p:ph type="body" idx="2"/>
          </p:nvPr>
        </p:nvSpPr>
        <p:spPr>
          <a:xfrm>
            <a:off x="4648200" y="1981200"/>
            <a:ext cx="3809999" cy="4114800"/>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Tree>
    <p:extLst>
      <p:ext uri="{BB962C8B-B14F-4D97-AF65-F5344CB8AC3E}">
        <p14:creationId xmlns:p14="http://schemas.microsoft.com/office/powerpoint/2010/main" val="11261387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rot="5400000">
            <a:off x="4743450" y="2381249"/>
            <a:ext cx="5486399" cy="19431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64" name="Shape 164"/>
          <p:cNvSpPr txBox="1">
            <a:spLocks noGrp="1"/>
          </p:cNvSpPr>
          <p:nvPr>
            <p:ph type="body" idx="1"/>
          </p:nvPr>
        </p:nvSpPr>
        <p:spPr>
          <a:xfrm rot="5400000">
            <a:off x="781050" y="514349"/>
            <a:ext cx="5486399" cy="56769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285269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30" name="Shape 30"/>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31" name="Shape 31"/>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32" name="Shape 32"/>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33" name="Shape 3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4" name="Shape 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167" name="Shape 167"/>
          <p:cNvSpPr txBox="1">
            <a:spLocks noGrp="1"/>
          </p:cNvSpPr>
          <p:nvPr>
            <p:ph type="body" idx="1"/>
          </p:nvPr>
        </p:nvSpPr>
        <p:spPr>
          <a:xfrm rot="5400000">
            <a:off x="2514599" y="152399"/>
            <a:ext cx="4114800" cy="77724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152228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70" name="Shape 170"/>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indent="0" algn="l" rtl="0">
              <a:spcBef>
                <a:spcPts val="0"/>
              </a:spcBef>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l" rtl="0">
              <a:spcBef>
                <a:spcPts val="0"/>
              </a:spcBef>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spcBef>
                <a:spcPts val="0"/>
              </a:spcBef>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spcBef>
                <a:spcPts val="0"/>
              </a:spcBef>
              <a:buClr>
                <a:schemeClr val="dk1"/>
              </a:buClr>
              <a:buFont typeface="Arial"/>
              <a:buNone/>
              <a:defRPr sz="2000" b="0" i="0" u="none" strike="noStrike" cap="none" baseline="0">
                <a:solidFill>
                  <a:schemeClr val="dk1"/>
                </a:solidFill>
                <a:latin typeface="Arial"/>
                <a:ea typeface="Arial"/>
                <a:cs typeface="Arial"/>
                <a:sym typeface="Arial"/>
              </a:defRPr>
            </a:lvl9pPr>
          </a:lstStyle>
          <a:p>
            <a:endParaRPr/>
          </a:p>
        </p:txBody>
      </p:sp>
      <p:sp>
        <p:nvSpPr>
          <p:cNvPr id="171" name="Shape 171"/>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Tree>
    <p:extLst>
      <p:ext uri="{BB962C8B-B14F-4D97-AF65-F5344CB8AC3E}">
        <p14:creationId xmlns:p14="http://schemas.microsoft.com/office/powerpoint/2010/main" val="28634420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74" name="Shape 174"/>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175" name="Shape 175"/>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Tree>
    <p:extLst>
      <p:ext uri="{BB962C8B-B14F-4D97-AF65-F5344CB8AC3E}">
        <p14:creationId xmlns:p14="http://schemas.microsoft.com/office/powerpoint/2010/main" val="3518346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37678819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80" name="Shape 180"/>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181" name="Shape 181"/>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182" name="Shape 182"/>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183" name="Shape 183"/>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Tree>
    <p:extLst>
      <p:ext uri="{BB962C8B-B14F-4D97-AF65-F5344CB8AC3E}">
        <p14:creationId xmlns:p14="http://schemas.microsoft.com/office/powerpoint/2010/main" val="36867277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186" name="Shape 186"/>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Font typeface="Arial"/>
              <a:buNone/>
              <a:defRPr sz="2000"/>
            </a:lvl1pPr>
            <a:lvl2pPr marL="457200" indent="0" rtl="0">
              <a:spcBef>
                <a:spcPts val="0"/>
              </a:spcBef>
              <a:buFont typeface="Arial"/>
              <a:buNone/>
              <a:defRPr sz="1800"/>
            </a:lvl2pPr>
            <a:lvl3pPr marL="914400" indent="0" rtl="0">
              <a:spcBef>
                <a:spcPts val="0"/>
              </a:spcBef>
              <a:buFont typeface="Arial"/>
              <a:buNone/>
              <a:defRPr sz="1600"/>
            </a:lvl3pPr>
            <a:lvl4pPr marL="1371600" indent="0" rtl="0">
              <a:spcBef>
                <a:spcPts val="0"/>
              </a:spcBef>
              <a:buFont typeface="Arial"/>
              <a:buNone/>
              <a:defRPr sz="1400"/>
            </a:lvl4pPr>
            <a:lvl5pPr marL="1828800" indent="0" rtl="0">
              <a:spcBef>
                <a:spcPts val="0"/>
              </a:spcBef>
              <a:buFont typeface="Arial"/>
              <a:buNone/>
              <a:defRPr sz="1400"/>
            </a:lvl5pPr>
            <a:lvl6pPr marL="2286000" indent="0" rtl="0">
              <a:spcBef>
                <a:spcPts val="0"/>
              </a:spcBef>
              <a:buFont typeface="Arial"/>
              <a:buNone/>
              <a:defRPr sz="1400"/>
            </a:lvl6pPr>
            <a:lvl7pPr marL="2743200" indent="0" rtl="0">
              <a:spcBef>
                <a:spcPts val="0"/>
              </a:spcBef>
              <a:buFont typeface="Arial"/>
              <a:buNone/>
              <a:defRPr sz="1400"/>
            </a:lvl7pPr>
            <a:lvl8pPr marL="3200400" indent="0" rtl="0">
              <a:spcBef>
                <a:spcPts val="0"/>
              </a:spcBef>
              <a:buFont typeface="Arial"/>
              <a:buNone/>
              <a:defRPr sz="1400"/>
            </a:lvl8pPr>
            <a:lvl9pPr marL="3657600" indent="0" rtl="0">
              <a:spcBef>
                <a:spcPts val="0"/>
              </a:spcBef>
              <a:buFont typeface="Arial"/>
              <a:buNone/>
              <a:defRPr sz="1400"/>
            </a:lvl9pPr>
          </a:lstStyle>
          <a:p>
            <a:endParaRPr/>
          </a:p>
        </p:txBody>
      </p:sp>
    </p:spTree>
    <p:extLst>
      <p:ext uri="{BB962C8B-B14F-4D97-AF65-F5344CB8AC3E}">
        <p14:creationId xmlns:p14="http://schemas.microsoft.com/office/powerpoint/2010/main" val="376792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36"/>
        <p:cNvGrpSpPr/>
        <p:nvPr/>
      </p:nvGrpSpPr>
      <p:grpSpPr>
        <a:xfrm>
          <a:off x="0" y="0"/>
          <a:ext cx="0" cy="0"/>
          <a:chOff x="0" y="0"/>
          <a:chExt cx="0" cy="0"/>
        </a:xfrm>
      </p:grpSpPr>
      <p:sp>
        <p:nvSpPr>
          <p:cNvPr id="37" name="Shape 37"/>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38" name="Shape 38"/>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0" name="Shape 4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6" name="Shape 4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50" name="Shape 50"/>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indent="0" algn="l" rtl="0">
              <a:spcBef>
                <a:spcPts val="0"/>
              </a:spcBef>
              <a:buClr>
                <a:srgbClr val="898989"/>
              </a:buClr>
              <a:buFont typeface="Arial"/>
              <a:buNone/>
              <a:defRPr sz="3200" b="0" i="0" u="none" strike="noStrike" cap="none" baseline="0">
                <a:solidFill>
                  <a:srgbClr val="898989"/>
                </a:solidFill>
              </a:defRPr>
            </a:lvl1pPr>
            <a:lvl2pPr marL="457200" marR="0" indent="0" algn="l" rtl="0">
              <a:spcBef>
                <a:spcPts val="0"/>
              </a:spcBef>
              <a:buFont typeface="Arial"/>
              <a:buNone/>
              <a:defRPr sz="2800" b="0" i="0" u="none" strike="noStrike" cap="none" baseline="0"/>
            </a:lvl2pPr>
            <a:lvl3pPr marL="914400" marR="0" indent="0" algn="l" rtl="0">
              <a:spcBef>
                <a:spcPts val="0"/>
              </a:spcBef>
              <a:buFont typeface="Arial"/>
              <a:buNone/>
              <a:defRPr sz="2400" b="0" i="0" u="none" strike="noStrike" cap="none" baseline="0"/>
            </a:lvl3pPr>
            <a:lvl4pPr marL="1371600" marR="0" indent="0" algn="l" rtl="0">
              <a:spcBef>
                <a:spcPts val="0"/>
              </a:spcBef>
              <a:buFont typeface="Arial"/>
              <a:buNone/>
              <a:defRPr sz="2000" b="0" i="0" u="none" strike="noStrike" cap="none" baseline="0"/>
            </a:lvl4pPr>
            <a:lvl5pPr marL="1828800" marR="0" indent="0" algn="l" rtl="0">
              <a:spcBef>
                <a:spcPts val="0"/>
              </a:spcBef>
              <a:buFont typeface="Arial"/>
              <a:buNone/>
              <a:defRPr sz="2000" b="0" i="0" u="none" strike="noStrike" cap="none" baseline="0"/>
            </a:lvl5pPr>
            <a:lvl6pPr marL="2286000" marR="0" indent="0" algn="l" rtl="0">
              <a:spcBef>
                <a:spcPts val="0"/>
              </a:spcBef>
              <a:buFont typeface="Arial"/>
              <a:buNone/>
              <a:defRPr sz="2000" b="0" i="0" u="none" strike="noStrike" cap="none" baseline="0"/>
            </a:lvl6pPr>
            <a:lvl7pPr marL="2743200" marR="0" indent="0" algn="l" rtl="0">
              <a:spcBef>
                <a:spcPts val="0"/>
              </a:spcBef>
              <a:buFont typeface="Arial"/>
              <a:buNone/>
              <a:defRPr sz="2000" b="0" i="0" u="none" strike="noStrike" cap="none" baseline="0"/>
            </a:lvl7pPr>
            <a:lvl8pPr marL="3200400" marR="0" indent="0" algn="l" rtl="0">
              <a:spcBef>
                <a:spcPts val="0"/>
              </a:spcBef>
              <a:buFont typeface="Arial"/>
              <a:buNone/>
              <a:defRPr sz="2000" b="0" i="0" u="none" strike="noStrike" cap="none" baseline="0"/>
            </a:lvl8pPr>
            <a:lvl9pPr marL="3657600" marR="0" indent="0" algn="l" rtl="0">
              <a:spcBef>
                <a:spcPts val="0"/>
              </a:spcBef>
              <a:buFont typeface="Arial"/>
              <a:buNone/>
              <a:defRPr sz="2000" b="0" i="0" u="none" strike="noStrike" cap="none" baseline="0"/>
            </a:lvl9pPr>
          </a:lstStyle>
          <a:p>
            <a:endParaRPr/>
          </a:p>
        </p:txBody>
      </p:sp>
      <p:sp>
        <p:nvSpPr>
          <p:cNvPr id="51" name="Shape 51"/>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52" name="Shape 5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53" name="Shape 5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54" name="Shape 5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58" name="Shape 58"/>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59" name="Shape 5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0" name="Shape 6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2"/>
        <p:cNvGrpSpPr/>
        <p:nvPr/>
      </p:nvGrpSpPr>
      <p:grpSpPr>
        <a:xfrm>
          <a:off x="0" y="0"/>
          <a:ext cx="0" cy="0"/>
          <a:chOff x="0" y="0"/>
          <a:chExt cx="0" cy="0"/>
        </a:xfrm>
      </p:grpSpPr>
      <p:sp>
        <p:nvSpPr>
          <p:cNvPr id="63" name="Shape 6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4" name="Shape 6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65" name="Shape 6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68" name="Shape 6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98989"/>
                </a:solidFill>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9" name="Shape 6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70" name="Shape 7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3.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2.jpg"/><Relationship Id="rId5" Type="http://schemas.openxmlformats.org/officeDocument/2006/relationships/slideLayout" Target="../slideLayouts/slideLayout17.xml"/><Relationship Id="rId10" Type="http://schemas.openxmlformats.org/officeDocument/2006/relationships/theme" Target="../theme/theme3.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jpg"/><Relationship Id="rId5" Type="http://schemas.openxmlformats.org/officeDocument/2006/relationships/theme" Target="../theme/theme4.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image" Target="../media/image2.jpg"/><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5.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alphaModFix/>
          </a:blip>
          <a:stretch>
            <a:fillRect/>
          </a:stretch>
        </a:blip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1pPr>
            <a:lvl2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2pPr>
            <a:lvl3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3pPr>
            <a:lvl4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4pPr>
            <a:lvl5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5pPr>
            <a:lvl6pPr marL="4572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6pPr>
            <a:lvl7pPr marL="9144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7pPr>
            <a:lvl8pPr marL="13716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8pPr>
            <a:lvl9pPr marL="18288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9pPr>
          </a:lstStyle>
          <a:p>
            <a:endParaRPr/>
          </a:p>
        </p:txBody>
      </p:sp>
      <p:sp>
        <p:nvSpPr>
          <p:cNvPr id="10" name="Shape 10"/>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spcAft>
                <a:spcPts val="0"/>
              </a:spcAft>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76200" algn="l" rtl="0">
              <a:spcBef>
                <a:spcPts val="480"/>
              </a:spcBef>
              <a:spcAft>
                <a:spcPts val="0"/>
              </a:spcAft>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200" b="0" i="0" u="none" strike="noStrike" cap="none" baseline="0">
                <a:solidFill>
                  <a:srgbClr val="898989"/>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6pPr>
            <a:lvl7pPr marL="32004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7pPr>
            <a:lvl8pPr marL="45720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8pPr>
            <a:lvl9pPr marL="6400800" marR="0" indent="0" algn="l" rtl="0">
              <a:lnSpc>
                <a:spcPct val="100000"/>
              </a:lnSpc>
              <a:spcBef>
                <a:spcPts val="0"/>
              </a:spcBef>
              <a:spcAft>
                <a:spcPts val="0"/>
              </a:spcAft>
              <a:defRPr sz="1800" b="0" i="0" u="none" strike="noStrike" cap="none" baseline="0">
                <a:solidFill>
                  <a:schemeClr val="dk1"/>
                </a:solidFill>
                <a:latin typeface="Calibri"/>
                <a:ea typeface="Calibri"/>
                <a:cs typeface="Calibri"/>
                <a:sym typeface="Calibri"/>
              </a:defRPr>
            </a:lvl9pPr>
          </a:lstStyle>
          <a:p>
            <a:endParaRPr/>
          </a:p>
        </p:txBody>
      </p:sp>
      <p:sp>
        <p:nvSpPr>
          <p:cNvPr id="13" name="Shape 1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a:t>
            </a:fld>
            <a:endParaRPr lang="en-US" sz="1200" b="0" i="0" u="none" strike="noStrike" cap="none" baseline="0">
              <a:solidFill>
                <a:srgbClr val="898989"/>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3">
            <a:alphaModFix/>
          </a:blip>
          <a:stretch>
            <a:fillRect/>
          </a:stretch>
        </a:blipFill>
        <a:effectLst/>
      </p:bgPr>
    </p:bg>
    <p:spTree>
      <p:nvGrpSpPr>
        <p:cNvPr id="1" name="Shape 134"/>
        <p:cNvGrpSpPr/>
        <p:nvPr/>
      </p:nvGrpSpPr>
      <p:grpSpPr>
        <a:xfrm>
          <a:off x="0" y="0"/>
          <a:ext cx="0" cy="0"/>
          <a:chOff x="0" y="0"/>
          <a:chExt cx="0" cy="0"/>
        </a:xfrm>
      </p:grpSpPr>
      <p:pic>
        <p:nvPicPr>
          <p:cNvPr id="135" name="Shape 135"/>
          <p:cNvPicPr preferRelativeResize="0"/>
          <p:nvPr/>
        </p:nvPicPr>
        <p:blipFill rotWithShape="1">
          <a:blip r:embed="rId4">
            <a:alphaModFix/>
          </a:blip>
          <a:srcRect/>
          <a:stretch/>
        </p:blipFill>
        <p:spPr>
          <a:xfrm>
            <a:off x="3048000" y="304800"/>
            <a:ext cx="3352799" cy="1866900"/>
          </a:xfrm>
          <a:prstGeom prst="rect">
            <a:avLst/>
          </a:prstGeom>
          <a:noFill/>
          <a:ln>
            <a:noFill/>
          </a:ln>
        </p:spPr>
      </p:pic>
      <p:sp>
        <p:nvSpPr>
          <p:cNvPr id="136" name="Shape 136"/>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137" name="Shape 137"/>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sz="3200" b="0" i="0" u="none" strike="noStrike" cap="none" baseline="0">
                <a:solidFill>
                  <a:schemeClr val="dk1"/>
                </a:solidFill>
                <a:latin typeface="Arial"/>
                <a:ea typeface="Arial"/>
                <a:cs typeface="Arial"/>
                <a:sym typeface="Arial"/>
              </a:defRPr>
            </a:lvl1pPr>
            <a:lvl2pPr marL="742950" marR="0" indent="-107950" algn="l" rtl="0">
              <a:spcBef>
                <a:spcPts val="560"/>
              </a:spcBef>
              <a:spcAft>
                <a:spcPts val="0"/>
              </a:spcAft>
              <a:buClr>
                <a:schemeClr val="dk1"/>
              </a:buClr>
              <a:buFont typeface="Arial"/>
              <a:buChar char="–"/>
              <a:defRPr sz="2800" b="0" i="0" u="none" strike="noStrike" cap="none" baseline="0">
                <a:solidFill>
                  <a:schemeClr val="dk1"/>
                </a:solidFill>
                <a:latin typeface="Arial"/>
                <a:ea typeface="Arial"/>
                <a:cs typeface="Arial"/>
                <a:sym typeface="Arial"/>
              </a:defRPr>
            </a:lvl2pPr>
            <a:lvl3pPr marL="1143000" marR="0" indent="-76200" algn="l" rtl="0">
              <a:spcBef>
                <a:spcPts val="480"/>
              </a:spcBef>
              <a:spcAft>
                <a:spcPts val="0"/>
              </a:spcAft>
              <a:buClr>
                <a:schemeClr val="dk1"/>
              </a:buClr>
              <a:buFont typeface="Arial"/>
              <a:buChar char="•"/>
              <a:defRPr sz="2400" b="0" i="0" u="none" strike="noStrike" cap="none" baseline="0">
                <a:solidFill>
                  <a:schemeClr val="dk1"/>
                </a:solidFill>
                <a:latin typeface="Arial"/>
                <a:ea typeface="Arial"/>
                <a:cs typeface="Arial"/>
                <a:sym typeface="Arial"/>
              </a:defRPr>
            </a:lvl3pPr>
            <a:lvl4pPr marL="1600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4pPr>
            <a:lvl5pPr marL="20574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5pPr>
            <a:lvl6pPr marL="25146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6pPr>
            <a:lvl7pPr marL="29718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7pPr>
            <a:lvl8pPr marL="34290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8pPr>
            <a:lvl9pPr marL="3886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1">
            <a:alphaModFix/>
          </a:blip>
          <a:stretch>
            <a:fillRect/>
          </a:stretch>
        </a:blipFill>
        <a:effectLst/>
      </p:bgPr>
    </p:bg>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153" name="Shape 153"/>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sz="3200" b="0" i="0" u="none" strike="noStrike" cap="none" baseline="0">
                <a:solidFill>
                  <a:schemeClr val="dk1"/>
                </a:solidFill>
                <a:latin typeface="Arial"/>
                <a:ea typeface="Arial"/>
                <a:cs typeface="Arial"/>
                <a:sym typeface="Arial"/>
              </a:defRPr>
            </a:lvl1pPr>
            <a:lvl2pPr marL="742950" marR="0" indent="-107950" algn="l" rtl="0">
              <a:spcBef>
                <a:spcPts val="560"/>
              </a:spcBef>
              <a:spcAft>
                <a:spcPts val="0"/>
              </a:spcAft>
              <a:buClr>
                <a:schemeClr val="dk1"/>
              </a:buClr>
              <a:buFont typeface="Arial"/>
              <a:buChar char="–"/>
              <a:defRPr sz="2800" b="0" i="0" u="none" strike="noStrike" cap="none" baseline="0">
                <a:solidFill>
                  <a:schemeClr val="dk1"/>
                </a:solidFill>
                <a:latin typeface="Arial"/>
                <a:ea typeface="Arial"/>
                <a:cs typeface="Arial"/>
                <a:sym typeface="Arial"/>
              </a:defRPr>
            </a:lvl2pPr>
            <a:lvl3pPr marL="1143000" marR="0" indent="-76200" algn="l" rtl="0">
              <a:spcBef>
                <a:spcPts val="480"/>
              </a:spcBef>
              <a:spcAft>
                <a:spcPts val="0"/>
              </a:spcAft>
              <a:buClr>
                <a:schemeClr val="dk1"/>
              </a:buClr>
              <a:buFont typeface="Arial"/>
              <a:buChar char="•"/>
              <a:defRPr sz="2400" b="0" i="0" u="none" strike="noStrike" cap="none" baseline="0">
                <a:solidFill>
                  <a:schemeClr val="dk1"/>
                </a:solidFill>
                <a:latin typeface="Arial"/>
                <a:ea typeface="Arial"/>
                <a:cs typeface="Arial"/>
                <a:sym typeface="Arial"/>
              </a:defRPr>
            </a:lvl3pPr>
            <a:lvl4pPr marL="1600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4pPr>
            <a:lvl5pPr marL="20574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5pPr>
            <a:lvl6pPr marL="25146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6pPr>
            <a:lvl7pPr marL="29718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7pPr>
            <a:lvl8pPr marL="34290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8pPr>
            <a:lvl9pPr marL="3886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3" r:id="rId3"/>
    <p:sldLayoutId id="2147483664" r:id="rId4"/>
    <p:sldLayoutId id="2147483665" r:id="rId5"/>
    <p:sldLayoutId id="2147483666" r:id="rId6"/>
    <p:sldLayoutId id="2147483667" r:id="rId7"/>
    <p:sldLayoutId id="2147483668" r:id="rId8"/>
    <p:sldLayoutId id="2147483669" r:id="rId9"/>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6">
            <a:alphaModFix/>
          </a:blip>
          <a:stretch>
            <a:fillRect/>
          </a:stretch>
        </a:blipFill>
        <a:effectLst/>
      </p:bgPr>
    </p:bg>
    <p:spTree>
      <p:nvGrpSpPr>
        <p:cNvPr id="1" name="Shape 521"/>
        <p:cNvGrpSpPr/>
        <p:nvPr/>
      </p:nvGrpSpPr>
      <p:grpSpPr>
        <a:xfrm>
          <a:off x="0" y="0"/>
          <a:ext cx="0" cy="0"/>
          <a:chOff x="0" y="0"/>
          <a:chExt cx="0" cy="0"/>
        </a:xfrm>
      </p:grpSpPr>
      <p:sp>
        <p:nvSpPr>
          <p:cNvPr id="522" name="Shape 522"/>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523" name="Shape 523"/>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sz="3200" b="0" i="0" u="none" strike="noStrike" cap="none" baseline="0">
                <a:solidFill>
                  <a:schemeClr val="dk1"/>
                </a:solidFill>
                <a:latin typeface="Arial"/>
                <a:ea typeface="Arial"/>
                <a:cs typeface="Arial"/>
                <a:sym typeface="Arial"/>
              </a:defRPr>
            </a:lvl1pPr>
            <a:lvl2pPr marL="742950" marR="0" indent="-107950" algn="l" rtl="0">
              <a:spcBef>
                <a:spcPts val="560"/>
              </a:spcBef>
              <a:spcAft>
                <a:spcPts val="0"/>
              </a:spcAft>
              <a:buClr>
                <a:schemeClr val="dk1"/>
              </a:buClr>
              <a:buFont typeface="Arial"/>
              <a:buChar char="–"/>
              <a:defRPr sz="2800" b="0" i="0" u="none" strike="noStrike" cap="none" baseline="0">
                <a:solidFill>
                  <a:schemeClr val="dk1"/>
                </a:solidFill>
                <a:latin typeface="Arial"/>
                <a:ea typeface="Arial"/>
                <a:cs typeface="Arial"/>
                <a:sym typeface="Arial"/>
              </a:defRPr>
            </a:lvl2pPr>
            <a:lvl3pPr marL="1143000" marR="0" indent="-76200" algn="l" rtl="0">
              <a:spcBef>
                <a:spcPts val="480"/>
              </a:spcBef>
              <a:spcAft>
                <a:spcPts val="0"/>
              </a:spcAft>
              <a:buClr>
                <a:schemeClr val="dk1"/>
              </a:buClr>
              <a:buFont typeface="Arial"/>
              <a:buChar char="•"/>
              <a:defRPr sz="2400" b="0" i="0" u="none" strike="noStrike" cap="none" baseline="0">
                <a:solidFill>
                  <a:schemeClr val="dk1"/>
                </a:solidFill>
                <a:latin typeface="Arial"/>
                <a:ea typeface="Arial"/>
                <a:cs typeface="Arial"/>
                <a:sym typeface="Arial"/>
              </a:defRPr>
            </a:lvl3pPr>
            <a:lvl4pPr marL="1600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4pPr>
            <a:lvl5pPr marL="20574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5pPr>
            <a:lvl6pPr marL="25146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6pPr>
            <a:lvl7pPr marL="29718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7pPr>
            <a:lvl8pPr marL="34290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8pPr>
            <a:lvl9pPr marL="3886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12">
            <a:alphaModFix/>
          </a:blip>
          <a:stretch>
            <a:fillRect/>
          </a:stretch>
        </a:blipFill>
        <a:effectLst/>
      </p:bgPr>
    </p:bg>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153" name="Shape 153"/>
          <p:cNvSpPr txBox="1">
            <a:spLocks noGrp="1"/>
          </p:cNvSpPr>
          <p:nvPr>
            <p:ph type="body" idx="1"/>
          </p:nvPr>
        </p:nvSpPr>
        <p:spPr>
          <a:xfrm>
            <a:off x="685800" y="1981200"/>
            <a:ext cx="7772400" cy="4114800"/>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sz="3200" b="0" i="0" u="none" strike="noStrike" cap="none" baseline="0">
                <a:solidFill>
                  <a:schemeClr val="dk1"/>
                </a:solidFill>
                <a:latin typeface="Arial"/>
                <a:ea typeface="Arial"/>
                <a:cs typeface="Arial"/>
                <a:sym typeface="Arial"/>
              </a:defRPr>
            </a:lvl1pPr>
            <a:lvl2pPr marL="742950" marR="0" indent="-107950" algn="l" rtl="0">
              <a:spcBef>
                <a:spcPts val="560"/>
              </a:spcBef>
              <a:spcAft>
                <a:spcPts val="0"/>
              </a:spcAft>
              <a:buClr>
                <a:schemeClr val="dk1"/>
              </a:buClr>
              <a:buFont typeface="Arial"/>
              <a:buChar char="–"/>
              <a:defRPr sz="2800" b="0" i="0" u="none" strike="noStrike" cap="none" baseline="0">
                <a:solidFill>
                  <a:schemeClr val="dk1"/>
                </a:solidFill>
                <a:latin typeface="Arial"/>
                <a:ea typeface="Arial"/>
                <a:cs typeface="Arial"/>
                <a:sym typeface="Arial"/>
              </a:defRPr>
            </a:lvl2pPr>
            <a:lvl3pPr marL="1143000" marR="0" indent="-76200" algn="l" rtl="0">
              <a:spcBef>
                <a:spcPts val="480"/>
              </a:spcBef>
              <a:spcAft>
                <a:spcPts val="0"/>
              </a:spcAft>
              <a:buClr>
                <a:schemeClr val="dk1"/>
              </a:buClr>
              <a:buFont typeface="Arial"/>
              <a:buChar char="•"/>
              <a:defRPr sz="2400" b="0" i="0" u="none" strike="noStrike" cap="none" baseline="0">
                <a:solidFill>
                  <a:schemeClr val="dk1"/>
                </a:solidFill>
                <a:latin typeface="Arial"/>
                <a:ea typeface="Arial"/>
                <a:cs typeface="Arial"/>
                <a:sym typeface="Arial"/>
              </a:defRPr>
            </a:lvl3pPr>
            <a:lvl4pPr marL="1600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4pPr>
            <a:lvl5pPr marL="20574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5pPr>
            <a:lvl6pPr marL="25146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6pPr>
            <a:lvl7pPr marL="29718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7pPr>
            <a:lvl8pPr marL="34290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8pPr>
            <a:lvl9pPr marL="3886200" marR="0" indent="-101600" algn="l" rtl="0">
              <a:spcBef>
                <a:spcPts val="400"/>
              </a:spcBef>
              <a:spcAft>
                <a:spcPts val="0"/>
              </a:spcAft>
              <a:buClr>
                <a:schemeClr val="dk1"/>
              </a:buClr>
              <a:buFont typeface="Arial"/>
              <a:buChar char="»"/>
              <a:defRPr sz="20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488652982"/>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www.dsotoronto.ca/agencies-list" TargetMode="Externa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2.xml"/><Relationship Id="rId4" Type="http://schemas.openxmlformats.org/officeDocument/2006/relationships/image" Target="../media/image19.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2.xml"/><Relationship Id="rId4" Type="http://schemas.openxmlformats.org/officeDocument/2006/relationships/image" Target="../media/image21.jp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2.xml"/><Relationship Id="rId6" Type="http://schemas.openxmlformats.org/officeDocument/2006/relationships/image" Target="../media/image23.jpg"/><Relationship Id="rId5" Type="http://schemas.openxmlformats.org/officeDocument/2006/relationships/hyperlink" Target="http://www.dsontario.ca/" TargetMode="External"/><Relationship Id="rId4" Type="http://schemas.openxmlformats.org/officeDocument/2006/relationships/hyperlink" Target="http://www.dsotoronto.ca"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4.xml"/><Relationship Id="rId4" Type="http://schemas.openxmlformats.org/officeDocument/2006/relationships/hyperlink" Target="http://www.connectability.ca/"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5.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jpg"/><Relationship Id="rId4" Type="http://schemas.openxmlformats.org/officeDocument/2006/relationships/hyperlink" Target="mailto:ilaneet.goren@cltoronto.ca"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68312" y="333375"/>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b="1" i="0" u="none" strike="noStrike" cap="none" baseline="0" dirty="0">
                <a:solidFill>
                  <a:schemeClr val="dk1"/>
                </a:solidFill>
                <a:latin typeface="Calibri"/>
                <a:ea typeface="Calibri"/>
                <a:cs typeface="Calibri"/>
                <a:sym typeface="Calibri"/>
              </a:rPr>
              <a:t/>
            </a:r>
            <a:br>
              <a:rPr lang="en-US" b="1" i="0" u="none" strike="noStrike" cap="none" baseline="0" dirty="0">
                <a:solidFill>
                  <a:schemeClr val="dk1"/>
                </a:solidFill>
                <a:latin typeface="Calibri"/>
                <a:ea typeface="Calibri"/>
                <a:cs typeface="Calibri"/>
                <a:sym typeface="Calibri"/>
              </a:rPr>
            </a:br>
            <a:r>
              <a:rPr lang="en-US" b="1" i="0" u="none" strike="noStrike" cap="none" baseline="0" dirty="0">
                <a:solidFill>
                  <a:schemeClr val="dk1"/>
                </a:solidFill>
                <a:latin typeface="Calibri"/>
                <a:ea typeface="Calibri"/>
                <a:cs typeface="Calibri"/>
                <a:sym typeface="Calibri"/>
              </a:rPr>
              <a:t/>
            </a:r>
            <a:br>
              <a:rPr lang="en-US" b="1" i="0" u="none" strike="noStrike" cap="none" baseline="0" dirty="0">
                <a:solidFill>
                  <a:schemeClr val="dk1"/>
                </a:solidFill>
                <a:latin typeface="Calibri"/>
                <a:ea typeface="Calibri"/>
                <a:cs typeface="Calibri"/>
                <a:sym typeface="Calibri"/>
              </a:rPr>
            </a:br>
            <a:r>
              <a:rPr lang="en-US" b="1" i="0" u="none" strike="noStrike" cap="none" baseline="0" dirty="0">
                <a:solidFill>
                  <a:schemeClr val="dk1"/>
                </a:solidFill>
                <a:latin typeface="Calibri"/>
                <a:ea typeface="Calibri"/>
                <a:cs typeface="Calibri"/>
                <a:sym typeface="Calibri"/>
              </a:rPr>
              <a:t>Supporting Immigrant and Refugee</a:t>
            </a:r>
            <a:br>
              <a:rPr lang="en-US" b="1" i="0" u="none" strike="noStrike" cap="none" baseline="0" dirty="0">
                <a:solidFill>
                  <a:schemeClr val="dk1"/>
                </a:solidFill>
                <a:latin typeface="Calibri"/>
                <a:ea typeface="Calibri"/>
                <a:cs typeface="Calibri"/>
                <a:sym typeface="Calibri"/>
              </a:rPr>
            </a:br>
            <a:r>
              <a:rPr lang="en-US" b="1" i="0" u="none" strike="noStrike" cap="none" baseline="0" dirty="0" smtClean="0">
                <a:solidFill>
                  <a:schemeClr val="dk1"/>
                </a:solidFill>
                <a:latin typeface="Calibri"/>
                <a:ea typeface="Calibri"/>
                <a:cs typeface="Calibri"/>
                <a:sym typeface="Calibri"/>
              </a:rPr>
              <a:t>Families Children with </a:t>
            </a:r>
            <a:r>
              <a:rPr lang="en-US" b="1" i="0" u="none" strike="noStrike" cap="none" baseline="0" dirty="0">
                <a:solidFill>
                  <a:schemeClr val="dk1"/>
                </a:solidFill>
                <a:latin typeface="Calibri"/>
                <a:ea typeface="Calibri"/>
                <a:cs typeface="Calibri"/>
                <a:sym typeface="Calibri"/>
              </a:rPr>
              <a:t>Disabilities </a:t>
            </a:r>
          </a:p>
        </p:txBody>
      </p:sp>
      <p:sp>
        <p:nvSpPr>
          <p:cNvPr id="85" name="Shape 85"/>
          <p:cNvSpPr txBox="1"/>
          <p:nvPr/>
        </p:nvSpPr>
        <p:spPr>
          <a:xfrm>
            <a:off x="4157662" y="6062662"/>
            <a:ext cx="990599"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000" b="1" i="0" u="none" strike="noStrike" cap="none" baseline="0">
                <a:solidFill>
                  <a:schemeClr val="dk1"/>
                </a:solidFill>
                <a:latin typeface="Calibri"/>
                <a:ea typeface="Calibri"/>
                <a:cs typeface="Calibri"/>
                <a:sym typeface="Calibri"/>
              </a:rPr>
              <a:t>Funded by:</a:t>
            </a:r>
          </a:p>
        </p:txBody>
      </p:sp>
      <p:sp>
        <p:nvSpPr>
          <p:cNvPr id="86" name="Shape 86"/>
          <p:cNvSpPr txBox="1"/>
          <p:nvPr/>
        </p:nvSpPr>
        <p:spPr>
          <a:xfrm>
            <a:off x="2281120" y="3357188"/>
            <a:ext cx="5229462" cy="504056"/>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1" i="0" u="none" strike="noStrike" cap="none" baseline="0" dirty="0">
                <a:solidFill>
                  <a:schemeClr val="dk1"/>
                </a:solidFill>
                <a:latin typeface="Calibri"/>
                <a:ea typeface="Calibri"/>
                <a:cs typeface="Calibri"/>
                <a:sym typeface="Calibri"/>
              </a:rPr>
              <a:t>Presentation by:</a:t>
            </a:r>
          </a:p>
        </p:txBody>
      </p:sp>
      <p:sp>
        <p:nvSpPr>
          <p:cNvPr id="87" name="Shape 87"/>
          <p:cNvSpPr txBox="1"/>
          <p:nvPr/>
        </p:nvSpPr>
        <p:spPr>
          <a:xfrm>
            <a:off x="3976935" y="4257640"/>
            <a:ext cx="5197545" cy="76993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0" i="0" u="none" strike="noStrike" cap="none" baseline="0" dirty="0">
                <a:solidFill>
                  <a:schemeClr val="dk1"/>
                </a:solidFill>
                <a:latin typeface="Calibri"/>
                <a:ea typeface="Calibri"/>
                <a:cs typeface="Calibri"/>
                <a:sym typeface="Calibri"/>
              </a:rPr>
              <a:t>Chavon </a:t>
            </a:r>
            <a:r>
              <a:rPr lang="en-US" sz="2800" b="0" i="0" u="none" strike="noStrike" cap="none" baseline="0" dirty="0" smtClean="0">
                <a:solidFill>
                  <a:schemeClr val="dk1"/>
                </a:solidFill>
                <a:latin typeface="Calibri"/>
                <a:ea typeface="Calibri"/>
                <a:cs typeface="Calibri"/>
                <a:sym typeface="Calibri"/>
              </a:rPr>
              <a:t>Niles, </a:t>
            </a:r>
            <a:r>
              <a:rPr lang="en-US" sz="1800" b="0" i="0" u="none" strike="noStrike" cap="none" baseline="0" dirty="0" smtClean="0">
                <a:solidFill>
                  <a:schemeClr val="dk1"/>
                </a:solidFill>
                <a:latin typeface="Calibri"/>
                <a:ea typeface="Calibri"/>
                <a:cs typeface="Calibri"/>
                <a:sym typeface="Calibri"/>
              </a:rPr>
              <a:t>PhD</a:t>
            </a:r>
            <a:r>
              <a:rPr lang="en-US" sz="1800" b="0" i="0" u="none" strike="noStrike" cap="none" dirty="0" smtClean="0">
                <a:solidFill>
                  <a:schemeClr val="dk1"/>
                </a:solidFill>
                <a:latin typeface="Calibri"/>
                <a:ea typeface="Calibri"/>
                <a:cs typeface="Calibri"/>
                <a:sym typeface="Calibri"/>
              </a:rPr>
              <a:t> Candidate, MA, </a:t>
            </a:r>
            <a:r>
              <a:rPr lang="en-US" sz="1800" b="0" i="0" u="none" strike="noStrike" cap="none" dirty="0" err="1" smtClean="0">
                <a:solidFill>
                  <a:schemeClr val="dk1"/>
                </a:solidFill>
                <a:latin typeface="Calibri"/>
                <a:ea typeface="Calibri"/>
                <a:cs typeface="Calibri"/>
                <a:sym typeface="Calibri"/>
              </a:rPr>
              <a:t>BEd</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HBSc</a:t>
            </a:r>
            <a:r>
              <a:rPr lang="en-US" sz="1800" b="0" i="0" u="none" strike="noStrike" cap="none" baseline="0" dirty="0" smtClean="0">
                <a:solidFill>
                  <a:schemeClr val="dk1"/>
                </a:solidFill>
                <a:latin typeface="Calibri"/>
                <a:ea typeface="Calibri"/>
                <a:cs typeface="Calibri"/>
                <a:sym typeface="Calibri"/>
              </a:rPr>
              <a:t> </a:t>
            </a:r>
          </a:p>
          <a:p>
            <a:pPr marL="0" marR="0" lvl="0" indent="0" algn="ctr" rtl="0">
              <a:lnSpc>
                <a:spcPct val="100000"/>
              </a:lnSpc>
              <a:spcBef>
                <a:spcPts val="0"/>
              </a:spcBef>
              <a:spcAft>
                <a:spcPts val="0"/>
              </a:spcAft>
              <a:buClr>
                <a:schemeClr val="dk1"/>
              </a:buClr>
              <a:buSzPct val="25000"/>
              <a:buFont typeface="Calibri"/>
              <a:buNone/>
            </a:pPr>
            <a:r>
              <a:rPr lang="en-US" sz="2400" dirty="0" smtClean="0">
                <a:solidFill>
                  <a:schemeClr val="dk1"/>
                </a:solidFill>
                <a:latin typeface="Calibri"/>
                <a:ea typeface="Calibri"/>
                <a:cs typeface="Calibri"/>
                <a:sym typeface="Calibri"/>
              </a:rPr>
              <a:t>Accessibility Initiative Coordinator, OCASI</a:t>
            </a:r>
            <a:endParaRPr lang="en-US" sz="2400" b="0"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800" b="0" i="0" u="none" strike="noStrike" cap="none" baseline="0" dirty="0">
              <a:solidFill>
                <a:schemeClr val="dk1"/>
              </a:solidFill>
              <a:latin typeface="Calibri"/>
              <a:ea typeface="Calibri"/>
              <a:cs typeface="Calibri"/>
              <a:sym typeface="Calibri"/>
            </a:endParaRPr>
          </a:p>
        </p:txBody>
      </p:sp>
      <p:pic>
        <p:nvPicPr>
          <p:cNvPr id="88" name="Shape 88"/>
          <p:cNvPicPr preferRelativeResize="0"/>
          <p:nvPr/>
        </p:nvPicPr>
        <p:blipFill rotWithShape="1">
          <a:blip r:embed="rId3">
            <a:alphaModFix/>
          </a:blip>
          <a:srcRect/>
          <a:stretch/>
        </p:blipFill>
        <p:spPr>
          <a:xfrm>
            <a:off x="4305300" y="6321425"/>
            <a:ext cx="2635249" cy="376236"/>
          </a:xfrm>
          <a:prstGeom prst="rect">
            <a:avLst/>
          </a:prstGeom>
          <a:noFill/>
          <a:ln>
            <a:noFill/>
          </a:ln>
        </p:spPr>
      </p:pic>
      <p:sp>
        <p:nvSpPr>
          <p:cNvPr id="89" name="Shape 89"/>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a:t>
            </a:fld>
            <a:endParaRPr lang="en-US" sz="1200" b="0" i="0" u="none" strike="noStrike" cap="none" baseline="0">
              <a:solidFill>
                <a:srgbClr val="898989"/>
              </a:solidFill>
              <a:latin typeface="Calibri"/>
              <a:ea typeface="Calibri"/>
              <a:cs typeface="Calibri"/>
              <a:sym typeface="Calibri"/>
            </a:endParaRPr>
          </a:p>
        </p:txBody>
      </p:sp>
      <p:sp>
        <p:nvSpPr>
          <p:cNvPr id="90" name="Shape 90"/>
          <p:cNvSpPr txBox="1"/>
          <p:nvPr/>
        </p:nvSpPr>
        <p:spPr>
          <a:xfrm>
            <a:off x="-294577" y="4242792"/>
            <a:ext cx="4562229" cy="76993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0" i="0" u="none" strike="noStrike" cap="none" baseline="0" dirty="0" err="1">
                <a:solidFill>
                  <a:schemeClr val="dk1"/>
                </a:solidFill>
                <a:latin typeface="Calibri"/>
                <a:ea typeface="Calibri"/>
                <a:cs typeface="Calibri"/>
                <a:sym typeface="Calibri"/>
              </a:rPr>
              <a:t>IIaneet</a:t>
            </a:r>
            <a:r>
              <a:rPr lang="en-US" sz="2800" b="0" i="0" u="none" strike="noStrike" cap="none" baseline="0" dirty="0">
                <a:solidFill>
                  <a:schemeClr val="dk1"/>
                </a:solidFill>
                <a:latin typeface="Calibri"/>
                <a:ea typeface="Calibri"/>
                <a:cs typeface="Calibri"/>
                <a:sym typeface="Calibri"/>
              </a:rPr>
              <a:t> </a:t>
            </a:r>
            <a:r>
              <a:rPr lang="en-US" sz="2800" b="0" i="0" u="none" strike="noStrike" cap="none" baseline="0" dirty="0" smtClean="0">
                <a:solidFill>
                  <a:schemeClr val="dk1"/>
                </a:solidFill>
                <a:latin typeface="Calibri"/>
                <a:ea typeface="Calibri"/>
                <a:cs typeface="Calibri"/>
                <a:sym typeface="Calibri"/>
              </a:rPr>
              <a:t>Goren, </a:t>
            </a:r>
            <a:r>
              <a:rPr lang="en-US" sz="1800" dirty="0" smtClean="0">
                <a:solidFill>
                  <a:schemeClr val="dk1"/>
                </a:solidFill>
                <a:latin typeface="Calibri"/>
                <a:ea typeface="Calibri"/>
                <a:cs typeface="Calibri"/>
                <a:sym typeface="Calibri"/>
              </a:rPr>
              <a:t>BSW, MSW, RSW</a:t>
            </a:r>
          </a:p>
          <a:p>
            <a:pPr marL="0" marR="0" lvl="0" indent="0" algn="ctr" rtl="0">
              <a:lnSpc>
                <a:spcPct val="100000"/>
              </a:lnSpc>
              <a:spcBef>
                <a:spcPts val="0"/>
              </a:spcBef>
              <a:spcAft>
                <a:spcPts val="0"/>
              </a:spcAft>
              <a:buClr>
                <a:schemeClr val="dk1"/>
              </a:buClr>
              <a:buSzPct val="25000"/>
              <a:buFont typeface="Calibri"/>
              <a:buNone/>
            </a:pPr>
            <a:r>
              <a:rPr lang="en-US" sz="2400" dirty="0" smtClean="0">
                <a:solidFill>
                  <a:schemeClr val="dk1"/>
                </a:solidFill>
                <a:latin typeface="Calibri"/>
                <a:ea typeface="Calibri"/>
                <a:cs typeface="Calibri"/>
                <a:sym typeface="Calibri"/>
              </a:rPr>
              <a:t>Diversity Specialist, Community Living Toronto</a:t>
            </a:r>
          </a:p>
          <a:p>
            <a:pPr lvl="0" algn="ctr">
              <a:buClr>
                <a:schemeClr val="dk1"/>
              </a:buClr>
              <a:buSzPct val="25000"/>
            </a:pPr>
            <a:r>
              <a:rPr lang="en-US" sz="2800" dirty="0" smtClean="0">
                <a:solidFill>
                  <a:schemeClr val="dk1"/>
                </a:solidFill>
                <a:latin typeface="Calibri"/>
                <a:ea typeface="Calibri"/>
                <a:cs typeface="Calibri"/>
                <a:sym typeface="Calibri"/>
              </a:rPr>
              <a:t> </a:t>
            </a:r>
            <a:endParaRPr lang="en-US" sz="2800" b="0"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8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Shape 30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Activity</a:t>
            </a:r>
          </a:p>
        </p:txBody>
      </p:sp>
      <p:sp>
        <p:nvSpPr>
          <p:cNvPr id="303" name="Shape 303"/>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514350" marR="0" lvl="0" indent="-514350" algn="l" rtl="0">
              <a:lnSpc>
                <a:spcPct val="100000"/>
              </a:lnSpc>
              <a:spcBef>
                <a:spcPts val="0"/>
              </a:spcBef>
              <a:spcAft>
                <a:spcPts val="0"/>
              </a:spcAft>
              <a:buClr>
                <a:schemeClr val="dk1"/>
              </a:buClr>
              <a:buSzPct val="100000"/>
              <a:buFont typeface="Calibri"/>
              <a:buAutoNum type="arabicPeriod"/>
            </a:pPr>
            <a:r>
              <a:rPr lang="en-US" sz="3200" b="0" i="0" u="none" strike="noStrike" cap="none" baseline="0" dirty="0">
                <a:solidFill>
                  <a:schemeClr val="dk1"/>
                </a:solidFill>
                <a:latin typeface="Calibri"/>
                <a:ea typeface="Calibri"/>
                <a:cs typeface="Calibri"/>
                <a:sym typeface="Calibri"/>
              </a:rPr>
              <a:t>What is a disability?</a:t>
            </a:r>
          </a:p>
          <a:p>
            <a:pPr marL="717550" marR="0" lvl="0" indent="-514350" algn="l" rtl="0">
              <a:lnSpc>
                <a:spcPct val="100000"/>
              </a:lnSpc>
              <a:spcBef>
                <a:spcPts val="640"/>
              </a:spcBef>
              <a:spcAft>
                <a:spcPts val="0"/>
              </a:spcAft>
              <a:buClr>
                <a:schemeClr val="dk1"/>
              </a:buClr>
              <a:buFont typeface="+mj-lt"/>
              <a:buAutoNum type="arabicPeriod"/>
            </a:pPr>
            <a:endParaRPr sz="3200" b="0" i="0" u="none" strike="noStrike" cap="none" baseline="0" dirty="0">
              <a:solidFill>
                <a:schemeClr val="dk1"/>
              </a:solidFill>
              <a:latin typeface="Calibri"/>
              <a:ea typeface="Calibri"/>
              <a:cs typeface="Calibri"/>
              <a:sym typeface="Calibri"/>
            </a:endParaRPr>
          </a:p>
          <a:p>
            <a:pPr marL="514350" marR="0" lvl="0" indent="-514350" algn="l" rtl="0">
              <a:lnSpc>
                <a:spcPct val="100000"/>
              </a:lnSpc>
              <a:spcBef>
                <a:spcPts val="640"/>
              </a:spcBef>
              <a:spcAft>
                <a:spcPts val="0"/>
              </a:spcAft>
              <a:buClr>
                <a:schemeClr val="dk1"/>
              </a:buClr>
              <a:buSzPct val="100000"/>
              <a:buFont typeface="Calibri"/>
              <a:buAutoNum type="arabicPeriod"/>
            </a:pPr>
            <a:r>
              <a:rPr lang="en-US" sz="3200" b="0" i="0" u="none" strike="noStrike" cap="none" baseline="0" dirty="0">
                <a:solidFill>
                  <a:schemeClr val="dk1"/>
                </a:solidFill>
                <a:latin typeface="Calibri"/>
                <a:ea typeface="Calibri"/>
                <a:cs typeface="Calibri"/>
                <a:sym typeface="Calibri"/>
              </a:rPr>
              <a:t>What is accessibility?</a:t>
            </a:r>
          </a:p>
          <a:p>
            <a:pPr marL="717550" marR="0" lvl="0" indent="-514350" algn="l" rtl="0">
              <a:lnSpc>
                <a:spcPct val="100000"/>
              </a:lnSpc>
              <a:spcBef>
                <a:spcPts val="640"/>
              </a:spcBef>
              <a:spcAft>
                <a:spcPts val="0"/>
              </a:spcAft>
              <a:buClr>
                <a:schemeClr val="dk1"/>
              </a:buClr>
              <a:buFont typeface="+mj-lt"/>
              <a:buAutoNum type="arabicPeriod"/>
            </a:pPr>
            <a:endParaRPr sz="3200" b="0" i="0" u="none" strike="noStrike" cap="none" baseline="0" dirty="0">
              <a:solidFill>
                <a:schemeClr val="dk1"/>
              </a:solidFill>
              <a:latin typeface="Calibri"/>
              <a:ea typeface="Calibri"/>
              <a:cs typeface="Calibri"/>
              <a:sym typeface="Calibri"/>
            </a:endParaRPr>
          </a:p>
          <a:p>
            <a:pPr marL="514350" marR="0" lvl="0" indent="-514350" algn="l" rtl="0">
              <a:lnSpc>
                <a:spcPct val="100000"/>
              </a:lnSpc>
              <a:spcBef>
                <a:spcPts val="640"/>
              </a:spcBef>
              <a:spcAft>
                <a:spcPts val="0"/>
              </a:spcAft>
              <a:buClr>
                <a:schemeClr val="dk1"/>
              </a:buClr>
              <a:buSzPct val="100000"/>
              <a:buFont typeface="Calibri"/>
              <a:buAutoNum type="arabicPeriod"/>
            </a:pPr>
            <a:r>
              <a:rPr lang="en-US" sz="3200" b="0" i="0" u="none" strike="noStrike" cap="none" baseline="0" dirty="0">
                <a:solidFill>
                  <a:schemeClr val="dk1"/>
                </a:solidFill>
                <a:latin typeface="Calibri"/>
                <a:ea typeface="Calibri"/>
                <a:cs typeface="Calibri"/>
                <a:sym typeface="Calibri"/>
              </a:rPr>
              <a:t>How is my agency accessible? </a:t>
            </a:r>
          </a:p>
        </p:txBody>
      </p:sp>
      <p:sp>
        <p:nvSpPr>
          <p:cNvPr id="304" name="Shape 304"/>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10</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Shape 309"/>
          <p:cNvSpPr txBox="1">
            <a:spLocks noGrp="1"/>
          </p:cNvSpPr>
          <p:nvPr>
            <p:ph type="title"/>
          </p:nvPr>
        </p:nvSpPr>
        <p:spPr>
          <a:xfrm>
            <a:off x="468312" y="0"/>
            <a:ext cx="8229600" cy="981074"/>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“Problem” of Disability</a:t>
            </a:r>
          </a:p>
        </p:txBody>
      </p:sp>
      <p:sp>
        <p:nvSpPr>
          <p:cNvPr id="310" name="Shape 310"/>
          <p:cNvSpPr txBox="1">
            <a:spLocks noGrp="1"/>
          </p:cNvSpPr>
          <p:nvPr>
            <p:ph type="body" idx="1"/>
          </p:nvPr>
        </p:nvSpPr>
        <p:spPr>
          <a:xfrm>
            <a:off x="7937" y="2074861"/>
            <a:ext cx="4040187" cy="639762"/>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chemeClr val="dk1"/>
              </a:buClr>
              <a:buFont typeface="Arial"/>
              <a:buNone/>
            </a:pPr>
            <a:endParaRPr sz="2400" b="1" i="0" u="none" strike="noStrike" cap="none" baseline="0">
              <a:solidFill>
                <a:schemeClr val="dk1"/>
              </a:solidFill>
              <a:latin typeface="Calibri"/>
              <a:ea typeface="Calibri"/>
              <a:cs typeface="Calibri"/>
              <a:sym typeface="Calibri"/>
            </a:endParaRPr>
          </a:p>
          <a:p>
            <a:pPr marL="0" marR="0" lvl="0" indent="0" algn="l" rtl="0">
              <a:lnSpc>
                <a:spcPct val="100000"/>
              </a:lnSpc>
              <a:spcBef>
                <a:spcPts val="480"/>
              </a:spcBef>
              <a:spcAft>
                <a:spcPts val="0"/>
              </a:spcAft>
              <a:buClr>
                <a:schemeClr val="dk1"/>
              </a:buClr>
              <a:buFont typeface="Arial"/>
              <a:buNone/>
            </a:pPr>
            <a:endParaRPr sz="2400" b="1" i="0" u="none" strike="noStrike" cap="none" baseline="0">
              <a:solidFill>
                <a:schemeClr val="dk1"/>
              </a:solidFill>
              <a:latin typeface="Calibri"/>
              <a:ea typeface="Calibri"/>
              <a:cs typeface="Calibri"/>
              <a:sym typeface="Calibri"/>
            </a:endParaRPr>
          </a:p>
          <a:p>
            <a:pPr marL="0" marR="0" lvl="0" indent="0" algn="l" rtl="0">
              <a:lnSpc>
                <a:spcPct val="100000"/>
              </a:lnSpc>
              <a:spcBef>
                <a:spcPts val="480"/>
              </a:spcBef>
              <a:spcAft>
                <a:spcPts val="0"/>
              </a:spcAft>
              <a:buClr>
                <a:schemeClr val="dk1"/>
              </a:buClr>
              <a:buFont typeface="Arial"/>
              <a:buNone/>
            </a:pPr>
            <a:endParaRPr sz="2400" b="1" i="0" u="none" strike="noStrike" cap="none" baseline="0">
              <a:solidFill>
                <a:schemeClr val="dk1"/>
              </a:solidFill>
              <a:latin typeface="Calibri"/>
              <a:ea typeface="Calibri"/>
              <a:cs typeface="Calibri"/>
              <a:sym typeface="Calibri"/>
            </a:endParaRPr>
          </a:p>
          <a:p>
            <a:pPr marL="0" marR="0" lvl="0" indent="0" algn="l" rtl="0">
              <a:lnSpc>
                <a:spcPct val="100000"/>
              </a:lnSpc>
              <a:spcBef>
                <a:spcPts val="480"/>
              </a:spcBef>
              <a:spcAft>
                <a:spcPts val="0"/>
              </a:spcAft>
              <a:buClr>
                <a:schemeClr val="dk1"/>
              </a:buClr>
              <a:buFont typeface="Arial"/>
              <a:buNone/>
            </a:pPr>
            <a:endParaRPr sz="2400" b="1" i="0" u="none" strike="noStrike" cap="none" baseline="0">
              <a:solidFill>
                <a:schemeClr val="dk1"/>
              </a:solidFill>
              <a:latin typeface="Calibri"/>
              <a:ea typeface="Calibri"/>
              <a:cs typeface="Calibri"/>
              <a:sym typeface="Calibri"/>
            </a:endParaRPr>
          </a:p>
          <a:p>
            <a:pPr marL="0" marR="0" lvl="0" indent="0" algn="l" rtl="0">
              <a:lnSpc>
                <a:spcPct val="100000"/>
              </a:lnSpc>
              <a:spcBef>
                <a:spcPts val="480"/>
              </a:spcBef>
              <a:spcAft>
                <a:spcPts val="0"/>
              </a:spcAft>
              <a:buClr>
                <a:schemeClr val="dk1"/>
              </a:buClr>
              <a:buSzPct val="25000"/>
              <a:buFont typeface="Arial"/>
              <a:buNone/>
            </a:pPr>
            <a:r>
              <a:rPr lang="en-US" sz="2400" b="1" i="0" u="none" strike="noStrike" cap="none" baseline="0">
                <a:solidFill>
                  <a:schemeClr val="dk1"/>
                </a:solidFill>
                <a:latin typeface="Calibri"/>
                <a:ea typeface="Calibri"/>
                <a:cs typeface="Calibri"/>
                <a:sym typeface="Calibri"/>
              </a:rPr>
              <a:t>Medical Model</a:t>
            </a:r>
          </a:p>
        </p:txBody>
      </p:sp>
      <p:sp>
        <p:nvSpPr>
          <p:cNvPr id="311" name="Shape 311"/>
          <p:cNvSpPr txBox="1">
            <a:spLocks noGrp="1"/>
          </p:cNvSpPr>
          <p:nvPr>
            <p:ph type="body" idx="2"/>
          </p:nvPr>
        </p:nvSpPr>
        <p:spPr>
          <a:xfrm>
            <a:off x="138111" y="2636836"/>
            <a:ext cx="4040187" cy="230505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Cure</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Rehabilitate </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Prevent</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Treat</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Decisions made by experts</a:t>
            </a:r>
          </a:p>
          <a:p>
            <a:pPr marL="0" marR="0" lvl="0" indent="0" algn="l" rtl="0">
              <a:spcBef>
                <a:spcPts val="0"/>
              </a:spcBef>
              <a:buNone/>
            </a:pPr>
            <a:endParaRPr sz="2400" b="0" i="0" u="none" strike="noStrike" cap="none" baseline="0">
              <a:solidFill>
                <a:schemeClr val="dk1"/>
              </a:solidFill>
              <a:latin typeface="Calibri"/>
              <a:ea typeface="Calibri"/>
              <a:cs typeface="Calibri"/>
              <a:sym typeface="Calibri"/>
            </a:endParaRPr>
          </a:p>
        </p:txBody>
      </p:sp>
      <p:sp>
        <p:nvSpPr>
          <p:cNvPr id="312" name="Shape 312"/>
          <p:cNvSpPr txBox="1">
            <a:spLocks noGrp="1"/>
          </p:cNvSpPr>
          <p:nvPr>
            <p:ph type="body" idx="3"/>
          </p:nvPr>
        </p:nvSpPr>
        <p:spPr>
          <a:xfrm>
            <a:off x="4645025" y="1535112"/>
            <a:ext cx="4041774" cy="639762"/>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1" i="0" u="none" strike="noStrike" cap="none" baseline="0">
                <a:solidFill>
                  <a:schemeClr val="dk1"/>
                </a:solidFill>
                <a:latin typeface="Calibri"/>
                <a:ea typeface="Calibri"/>
                <a:cs typeface="Calibri"/>
                <a:sym typeface="Calibri"/>
              </a:rPr>
              <a:t>Social Model</a:t>
            </a:r>
          </a:p>
        </p:txBody>
      </p:sp>
      <p:sp>
        <p:nvSpPr>
          <p:cNvPr id="313" name="Shape 313"/>
          <p:cNvSpPr txBox="1">
            <a:spLocks noGrp="1"/>
          </p:cNvSpPr>
          <p:nvPr>
            <p:ph type="body" idx="4"/>
          </p:nvPr>
        </p:nvSpPr>
        <p:spPr>
          <a:xfrm>
            <a:off x="4645025" y="2174875"/>
            <a:ext cx="4041774" cy="3951286"/>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Universal design</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Accommodating environments</a:t>
            </a:r>
          </a:p>
          <a:p>
            <a:pPr marL="342900" marR="0" lvl="0" indent="-342900" algn="just"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Eliminating barriers</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Including voice and experiences of people with disabilities </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Promoting valued roles</a:t>
            </a: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Changing society</a:t>
            </a:r>
          </a:p>
          <a:p>
            <a:pPr marL="342900" marR="0" lvl="0" indent="-342900" algn="l" rtl="0">
              <a:lnSpc>
                <a:spcPct val="100000"/>
              </a:lnSpc>
              <a:spcBef>
                <a:spcPts val="480"/>
              </a:spcBef>
              <a:spcAft>
                <a:spcPts val="0"/>
              </a:spcAft>
              <a:buClr>
                <a:schemeClr val="dk1"/>
              </a:buClr>
              <a:buFont typeface="Calibri"/>
              <a:buNone/>
            </a:pPr>
            <a:endParaRPr sz="2400" b="0" i="0" u="none" strike="noStrike" cap="none" baseline="0">
              <a:solidFill>
                <a:schemeClr val="dk1"/>
              </a:solidFill>
              <a:latin typeface="Calibri"/>
              <a:ea typeface="Calibri"/>
              <a:cs typeface="Calibri"/>
              <a:sym typeface="Calibri"/>
            </a:endParaRPr>
          </a:p>
          <a:p>
            <a:pPr marL="0" marR="0" lvl="0" indent="0" algn="l" rtl="0">
              <a:spcBef>
                <a:spcPts val="0"/>
              </a:spcBef>
              <a:buNone/>
            </a:pPr>
            <a:endParaRPr sz="2400" b="0" i="0" u="none" strike="noStrike" cap="none" baseline="0">
              <a:solidFill>
                <a:schemeClr val="dk1"/>
              </a:solidFill>
              <a:latin typeface="Calibri"/>
              <a:ea typeface="Calibri"/>
              <a:cs typeface="Calibri"/>
              <a:sym typeface="Calibri"/>
            </a:endParaRPr>
          </a:p>
        </p:txBody>
      </p:sp>
      <p:sp>
        <p:nvSpPr>
          <p:cNvPr id="314" name="Shape 314"/>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11</a:t>
            </a:fld>
            <a:endParaRPr lang="en-US" sz="1200" b="0" i="0" u="none" strike="noStrike" cap="none" baseline="0">
              <a:solidFill>
                <a:srgbClr val="898989"/>
              </a:solidFill>
              <a:latin typeface="Calibri"/>
              <a:ea typeface="Calibri"/>
              <a:cs typeface="Calibri"/>
              <a:sym typeface="Calibri"/>
            </a:endParaRPr>
          </a:p>
        </p:txBody>
      </p:sp>
      <p:pic>
        <p:nvPicPr>
          <p:cNvPr id="315" name="Shape 315"/>
          <p:cNvPicPr preferRelativeResize="0"/>
          <p:nvPr/>
        </p:nvPicPr>
        <p:blipFill rotWithShape="1">
          <a:blip r:embed="rId3">
            <a:alphaModFix/>
          </a:blip>
          <a:srcRect/>
          <a:stretch/>
        </p:blipFill>
        <p:spPr>
          <a:xfrm>
            <a:off x="122236" y="906462"/>
            <a:ext cx="1978025" cy="1330324"/>
          </a:xfrm>
          <a:prstGeom prst="rect">
            <a:avLst/>
          </a:prstGeom>
          <a:noFill/>
          <a:ln>
            <a:noFill/>
          </a:ln>
        </p:spPr>
      </p:pic>
      <p:pic>
        <p:nvPicPr>
          <p:cNvPr id="316" name="Shape 316"/>
          <p:cNvPicPr preferRelativeResize="0"/>
          <p:nvPr/>
        </p:nvPicPr>
        <p:blipFill rotWithShape="1">
          <a:blip r:embed="rId4">
            <a:alphaModFix/>
          </a:blip>
          <a:srcRect/>
          <a:stretch/>
        </p:blipFill>
        <p:spPr>
          <a:xfrm>
            <a:off x="7019925" y="906462"/>
            <a:ext cx="2124074" cy="130174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468312" y="-387350"/>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None/>
            </a:pPr>
            <a:endParaRPr sz="4400" b="0" i="0" u="none" strike="noStrike" cap="none" baseline="0">
              <a:solidFill>
                <a:schemeClr val="dk1"/>
              </a:solidFill>
              <a:latin typeface="Calibri"/>
              <a:ea typeface="Calibri"/>
              <a:cs typeface="Calibri"/>
              <a:sym typeface="Calibri"/>
            </a:endParaRPr>
          </a:p>
        </p:txBody>
      </p:sp>
      <p:sp>
        <p:nvSpPr>
          <p:cNvPr id="322" name="Shape 322"/>
          <p:cNvSpPr txBox="1">
            <a:spLocks noGrp="1"/>
          </p:cNvSpPr>
          <p:nvPr>
            <p:ph type="body" idx="1"/>
          </p:nvPr>
        </p:nvSpPr>
        <p:spPr>
          <a:xfrm>
            <a:off x="468312" y="1125537"/>
            <a:ext cx="8229600" cy="452596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Font typeface="Calibri"/>
              <a:buNone/>
            </a:pPr>
            <a:endParaRPr sz="5400" b="0" i="0" u="none" strike="noStrike" cap="none" baseline="0">
              <a:solidFill>
                <a:schemeClr val="dk1"/>
              </a:solidFill>
              <a:latin typeface="Calibri"/>
              <a:ea typeface="Calibri"/>
              <a:cs typeface="Calibri"/>
              <a:sym typeface="Calibri"/>
            </a:endParaRPr>
          </a:p>
          <a:p>
            <a:pPr marL="0" marR="0" lvl="0" indent="0" algn="ctr" rtl="0">
              <a:lnSpc>
                <a:spcPct val="100000"/>
              </a:lnSpc>
              <a:spcBef>
                <a:spcPts val="1080"/>
              </a:spcBef>
              <a:spcAft>
                <a:spcPts val="0"/>
              </a:spcAft>
              <a:buClr>
                <a:schemeClr val="dk1"/>
              </a:buClr>
              <a:buSzPct val="25000"/>
              <a:buFont typeface="Calibri"/>
              <a:buNone/>
            </a:pPr>
            <a:r>
              <a:rPr lang="en-US" sz="5400" b="0" i="0" u="none" strike="noStrike" cap="none" baseline="0">
                <a:solidFill>
                  <a:schemeClr val="dk1"/>
                </a:solidFill>
                <a:latin typeface="Calibri"/>
                <a:ea typeface="Calibri"/>
                <a:cs typeface="Calibri"/>
                <a:sym typeface="Calibri"/>
              </a:rPr>
              <a:t>A + B = AB</a:t>
            </a:r>
          </a:p>
          <a:p>
            <a:pPr marL="0" marR="0" lvl="0" indent="0" algn="ctr" rtl="0">
              <a:lnSpc>
                <a:spcPct val="100000"/>
              </a:lnSpc>
              <a:spcBef>
                <a:spcPts val="960"/>
              </a:spcBef>
              <a:spcAft>
                <a:spcPts val="0"/>
              </a:spcAft>
              <a:buClr>
                <a:schemeClr val="dk1"/>
              </a:buClr>
              <a:buSzPct val="25000"/>
              <a:buFont typeface="Calibri"/>
              <a:buNone/>
            </a:pPr>
            <a:r>
              <a:rPr lang="en-US" sz="4800" b="0" i="0" u="none" strike="noStrike" cap="none" baseline="0">
                <a:solidFill>
                  <a:schemeClr val="dk1"/>
                </a:solidFill>
                <a:latin typeface="Calibri"/>
                <a:ea typeface="Calibri"/>
                <a:cs typeface="Calibri"/>
                <a:sym typeface="Calibri"/>
              </a:rPr>
              <a:t>immigrant + disabilities = </a:t>
            </a:r>
          </a:p>
          <a:p>
            <a:pPr marL="0" marR="0" lvl="0" indent="0" algn="ctr" rtl="0">
              <a:lnSpc>
                <a:spcPct val="100000"/>
              </a:lnSpc>
              <a:spcBef>
                <a:spcPts val="960"/>
              </a:spcBef>
              <a:spcAft>
                <a:spcPts val="0"/>
              </a:spcAft>
              <a:buClr>
                <a:schemeClr val="dk1"/>
              </a:buClr>
              <a:buSzPct val="25000"/>
              <a:buFont typeface="Calibri"/>
              <a:buNone/>
            </a:pPr>
            <a:r>
              <a:rPr lang="en-US" sz="4800" b="0" i="0" u="none" strike="noStrike" cap="none" baseline="0">
                <a:solidFill>
                  <a:schemeClr val="dk1"/>
                </a:solidFill>
                <a:latin typeface="Calibri"/>
                <a:ea typeface="Calibri"/>
                <a:cs typeface="Calibri"/>
                <a:sym typeface="Calibri"/>
              </a:rPr>
              <a:t>both barriers </a:t>
            </a:r>
          </a:p>
          <a:p>
            <a:pPr marL="0" marR="0" lvl="0" indent="0" algn="l" rtl="0">
              <a:spcBef>
                <a:spcPts val="0"/>
              </a:spcBef>
              <a:buNone/>
            </a:pPr>
            <a:endParaRPr sz="4800" b="0" i="0" u="none" strike="noStrike" cap="none" baseline="0">
              <a:solidFill>
                <a:schemeClr val="dk1"/>
              </a:solidFill>
              <a:latin typeface="Calibri"/>
              <a:ea typeface="Calibri"/>
              <a:cs typeface="Calibri"/>
              <a:sym typeface="Calibri"/>
            </a:endParaRPr>
          </a:p>
        </p:txBody>
      </p:sp>
      <p:sp>
        <p:nvSpPr>
          <p:cNvPr id="323" name="Shape 323"/>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12</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Shape 32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None/>
            </a:pPr>
            <a:endParaRPr sz="4400" b="0" i="0" u="none" strike="noStrike" cap="none" baseline="0">
              <a:solidFill>
                <a:schemeClr val="dk1"/>
              </a:solidFill>
              <a:latin typeface="Calibri"/>
              <a:ea typeface="Calibri"/>
              <a:cs typeface="Calibri"/>
              <a:sym typeface="Calibri"/>
            </a:endParaRPr>
          </a:p>
        </p:txBody>
      </p:sp>
      <p:sp>
        <p:nvSpPr>
          <p:cNvPr id="330" name="Shape 33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baseline="0">
                <a:solidFill>
                  <a:schemeClr val="dk1"/>
                </a:solidFill>
                <a:latin typeface="Calibri"/>
                <a:ea typeface="Calibri"/>
                <a:cs typeface="Calibri"/>
                <a:sym typeface="Calibri"/>
              </a:rPr>
              <a:t>A + B = AB</a:t>
            </a:r>
          </a:p>
          <a:p>
            <a:pPr marL="0" marR="0" lvl="0" indent="0" algn="ctr" rtl="0">
              <a:lnSpc>
                <a:spcPct val="100000"/>
              </a:lnSpc>
              <a:spcBef>
                <a:spcPts val="800"/>
              </a:spcBef>
              <a:spcAft>
                <a:spcPts val="0"/>
              </a:spcAft>
              <a:buClr>
                <a:schemeClr val="dk1"/>
              </a:buClr>
              <a:buSzPct val="25000"/>
              <a:buFont typeface="Calibri"/>
              <a:buNone/>
            </a:pPr>
            <a:r>
              <a:rPr lang="en-US" sz="4000" b="0" i="0" u="none" strike="noStrike" cap="none" baseline="0">
                <a:solidFill>
                  <a:schemeClr val="dk1"/>
                </a:solidFill>
                <a:latin typeface="Calibri"/>
                <a:ea typeface="Calibri"/>
                <a:cs typeface="Calibri"/>
                <a:sym typeface="Calibri"/>
              </a:rPr>
              <a:t>immigrants + disabilities = </a:t>
            </a:r>
          </a:p>
          <a:p>
            <a:pPr marL="0" marR="0" lvl="0" indent="0" algn="ctr" rtl="0">
              <a:lnSpc>
                <a:spcPct val="100000"/>
              </a:lnSpc>
              <a:spcBef>
                <a:spcPts val="800"/>
              </a:spcBef>
              <a:spcAft>
                <a:spcPts val="0"/>
              </a:spcAft>
              <a:buClr>
                <a:schemeClr val="dk1"/>
              </a:buClr>
              <a:buSzPct val="25000"/>
              <a:buFont typeface="Calibri"/>
              <a:buNone/>
            </a:pPr>
            <a:r>
              <a:rPr lang="en-US" sz="4000" b="0" i="0" u="none" strike="noStrike" cap="none" baseline="0">
                <a:solidFill>
                  <a:schemeClr val="dk1"/>
                </a:solidFill>
                <a:latin typeface="Calibri"/>
                <a:ea typeface="Calibri"/>
                <a:cs typeface="Calibri"/>
                <a:sym typeface="Calibri"/>
              </a:rPr>
              <a:t>both barriers </a:t>
            </a:r>
          </a:p>
          <a:p>
            <a:pPr marL="0" marR="0" lvl="0" indent="0" algn="ctr" rtl="0">
              <a:lnSpc>
                <a:spcPct val="100000"/>
              </a:lnSpc>
              <a:spcBef>
                <a:spcPts val="1600"/>
              </a:spcBef>
              <a:spcAft>
                <a:spcPts val="0"/>
              </a:spcAft>
              <a:buClr>
                <a:srgbClr val="FF0000"/>
              </a:buClr>
              <a:buSzPct val="25000"/>
              <a:buFont typeface="Calibri"/>
              <a:buNone/>
            </a:pPr>
            <a:r>
              <a:rPr lang="en-US" sz="8000" b="1" i="0" u="none" strike="noStrike" cap="none" baseline="0">
                <a:solidFill>
                  <a:srgbClr val="FF0000"/>
                </a:solidFill>
                <a:latin typeface="Calibri"/>
                <a:ea typeface="Calibri"/>
                <a:cs typeface="Calibri"/>
                <a:sym typeface="Calibri"/>
              </a:rPr>
              <a:t>WRONG</a:t>
            </a:r>
          </a:p>
          <a:p>
            <a:pPr marL="0" marR="0" lvl="0" indent="0" algn="l" rtl="0">
              <a:spcBef>
                <a:spcPts val="0"/>
              </a:spcBef>
              <a:buNone/>
            </a:pPr>
            <a:endParaRPr sz="8000" b="1" i="0" u="none" strike="noStrike" cap="none" baseline="0">
              <a:solidFill>
                <a:srgbClr val="FF0000"/>
              </a:solidFill>
              <a:latin typeface="Calibri"/>
              <a:ea typeface="Calibri"/>
              <a:cs typeface="Calibri"/>
              <a:sym typeface="Calibri"/>
            </a:endParaRPr>
          </a:p>
        </p:txBody>
      </p:sp>
      <p:sp>
        <p:nvSpPr>
          <p:cNvPr id="331" name="Shape 331"/>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13</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Shape 33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They are Diverse!</a:t>
            </a:r>
          </a:p>
        </p:txBody>
      </p:sp>
      <p:pic>
        <p:nvPicPr>
          <p:cNvPr id="338" name="Shape 338"/>
          <p:cNvPicPr preferRelativeResize="0">
            <a:picLocks noGrp="1"/>
          </p:cNvPicPr>
          <p:nvPr>
            <p:ph type="body" idx="1"/>
          </p:nvPr>
        </p:nvPicPr>
        <p:blipFill rotWithShape="1">
          <a:blip r:embed="rId3">
            <a:alphaModFix/>
          </a:blip>
          <a:srcRect/>
          <a:stretch/>
        </p:blipFill>
        <p:spPr>
          <a:xfrm>
            <a:off x="457200" y="1238250"/>
            <a:ext cx="8289924" cy="4887912"/>
          </a:xfrm>
          <a:prstGeom prst="rect">
            <a:avLst/>
          </a:prstGeom>
          <a:noFill/>
          <a:ln>
            <a:noFill/>
          </a:ln>
        </p:spPr>
      </p:pic>
      <p:sp>
        <p:nvSpPr>
          <p:cNvPr id="339" name="Shape 339"/>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FFFFFF"/>
              </a:buClr>
              <a:buSzPct val="25000"/>
              <a:buFont typeface="Arial"/>
              <a:buNone/>
            </a:pPr>
            <a:fld id="{00000000-1234-1234-1234-123412341234}" type="slidenum">
              <a:rPr lang="en-US" sz="1200" b="0" i="0" u="none" strike="noStrike" cap="none" baseline="0">
                <a:solidFill>
                  <a:srgbClr val="FFFFFF"/>
                </a:solidFill>
                <a:latin typeface="Arial"/>
                <a:ea typeface="Arial"/>
                <a:cs typeface="Arial"/>
                <a:sym typeface="Arial"/>
              </a:rPr>
              <a:t>14</a:t>
            </a:fld>
            <a:endParaRPr lang="en-US" sz="1200" b="0" i="0" u="none" strike="noStrike" cap="none" baseline="0">
              <a:solidFill>
                <a:srgbClr val="FFFFFF"/>
              </a:solidFill>
              <a:latin typeface="Arial"/>
              <a:ea typeface="Arial"/>
              <a:cs typeface="Arial"/>
              <a:sym typeface="Arial"/>
            </a:endParaRPr>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Shape 34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Diverse...</a:t>
            </a:r>
          </a:p>
        </p:txBody>
      </p:sp>
      <p:pic>
        <p:nvPicPr>
          <p:cNvPr id="346" name="Shape 346"/>
          <p:cNvPicPr preferRelativeResize="0">
            <a:picLocks noGrp="1"/>
          </p:cNvPicPr>
          <p:nvPr>
            <p:ph type="body" idx="1"/>
          </p:nvPr>
        </p:nvPicPr>
        <p:blipFill rotWithShape="1">
          <a:blip r:embed="rId3">
            <a:alphaModFix/>
          </a:blip>
          <a:srcRect/>
          <a:stretch/>
        </p:blipFill>
        <p:spPr>
          <a:xfrm>
            <a:off x="457200" y="1304925"/>
            <a:ext cx="8577300" cy="4900499"/>
          </a:xfrm>
          <a:prstGeom prst="rect">
            <a:avLst/>
          </a:prstGeom>
          <a:noFill/>
          <a:ln>
            <a:noFill/>
          </a:ln>
        </p:spPr>
      </p:pic>
      <p:sp>
        <p:nvSpPr>
          <p:cNvPr id="347" name="Shape 347"/>
          <p:cNvSpPr txBox="1"/>
          <p:nvPr/>
        </p:nvSpPr>
        <p:spPr>
          <a:xfrm>
            <a:off x="6553200" y="6356350"/>
            <a:ext cx="2133599" cy="3650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FFFFFF"/>
              </a:buClr>
              <a:buSzPct val="25000"/>
              <a:buFont typeface="Arial"/>
              <a:buNone/>
            </a:pPr>
            <a:fld id="{00000000-1234-1234-1234-123412341234}" type="slidenum">
              <a:rPr lang="en-US" sz="1200" b="0" i="0" u="none" strike="noStrike" cap="none" baseline="0">
                <a:solidFill>
                  <a:srgbClr val="FFFFFF"/>
                </a:solidFill>
                <a:latin typeface="Arial"/>
                <a:ea typeface="Arial"/>
                <a:cs typeface="Arial"/>
                <a:sym typeface="Arial"/>
              </a:rPr>
              <a:t>15</a:t>
            </a:fld>
            <a:endParaRPr lang="en-US" sz="1200" b="0" i="0" u="none" strike="noStrike" cap="none" baseline="0">
              <a:solidFill>
                <a:srgbClr val="FFFFFF"/>
              </a:solidFill>
              <a:latin typeface="Arial"/>
              <a:ea typeface="Arial"/>
              <a:cs typeface="Arial"/>
              <a:sym typeface="Arial"/>
            </a:endParaRPr>
          </a:p>
        </p:txBody>
      </p:sp>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a:solidFill>
                  <a:schemeClr val="dk1"/>
                </a:solidFill>
                <a:latin typeface="Calibri"/>
                <a:ea typeface="Calibri"/>
                <a:cs typeface="Calibri"/>
                <a:sym typeface="Calibri"/>
              </a:rPr>
              <a:t>Intersectionality </a:t>
            </a:r>
          </a:p>
        </p:txBody>
      </p:sp>
      <p:sp>
        <p:nvSpPr>
          <p:cNvPr id="355" name="Shape 355"/>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An intersectional lens allows us to shift the center of analysis according to the speaker where all group members experience varying amounts of oppression and privilege in the system (Collins, 1990). </a:t>
            </a:r>
          </a:p>
          <a:p>
            <a:pPr marL="342900" marR="0" lvl="0" indent="-342900" algn="l" rtl="0">
              <a:lnSpc>
                <a:spcPct val="100000"/>
              </a:lnSpc>
              <a:spcBef>
                <a:spcPts val="480"/>
              </a:spcBef>
              <a:spcAft>
                <a:spcPts val="0"/>
              </a:spcAft>
              <a:buClr>
                <a:schemeClr val="dk1"/>
              </a:buClr>
              <a:buSzPct val="100000"/>
              <a:buFont typeface="Arial"/>
              <a:buChar char="•"/>
            </a:pPr>
            <a:endParaRPr lang="en-US" sz="2400" b="0" i="0" u="none" strike="noStrike" cap="none" baseline="0" dirty="0" smtClean="0">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dirty="0" smtClean="0">
                <a:solidFill>
                  <a:schemeClr val="dk1"/>
                </a:solidFill>
                <a:latin typeface="Calibri"/>
                <a:ea typeface="Calibri"/>
                <a:cs typeface="Calibri"/>
                <a:sym typeface="Calibri"/>
              </a:rPr>
              <a:t>Depending </a:t>
            </a:r>
            <a:r>
              <a:rPr lang="en-US" sz="2400" b="0" i="0" u="none" strike="noStrike" cap="none" baseline="0" dirty="0">
                <a:solidFill>
                  <a:schemeClr val="dk1"/>
                </a:solidFill>
                <a:latin typeface="Calibri"/>
                <a:ea typeface="Calibri"/>
                <a:cs typeface="Calibri"/>
                <a:sym typeface="Calibri"/>
              </a:rPr>
              <a:t>on the context, an individual </a:t>
            </a:r>
            <a:r>
              <a:rPr lang="en-US" sz="2400" b="0" i="0" u="none" strike="noStrike" cap="none" baseline="0" dirty="0" smtClean="0">
                <a:solidFill>
                  <a:schemeClr val="dk1"/>
                </a:solidFill>
                <a:latin typeface="Calibri"/>
                <a:ea typeface="Calibri"/>
                <a:cs typeface="Calibri"/>
                <a:sym typeface="Calibri"/>
              </a:rPr>
              <a:t>might be an </a:t>
            </a:r>
            <a:r>
              <a:rPr lang="en-US" sz="2400" b="0" i="0" u="none" strike="noStrike" cap="none" baseline="0" dirty="0">
                <a:solidFill>
                  <a:schemeClr val="dk1"/>
                </a:solidFill>
                <a:latin typeface="Calibri"/>
                <a:ea typeface="Calibri"/>
                <a:cs typeface="Calibri"/>
                <a:sym typeface="Calibri"/>
              </a:rPr>
              <a:t>oppressor, a member of an oppressed group, or simultaneously an oppressor and oppressed (Collins, 1990; Razack, 1998). </a:t>
            </a:r>
          </a:p>
        </p:txBody>
      </p:sp>
      <p:sp>
        <p:nvSpPr>
          <p:cNvPr id="356" name="Shape 356"/>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16</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9" name="Shape 369"/>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Font typeface="Calibri"/>
              <a:buNone/>
            </a:pPr>
            <a:endParaRPr sz="4000" b="0" i="0" u="none" strike="noStrike" cap="none" baseline="0">
              <a:solidFill>
                <a:schemeClr val="dk1"/>
              </a:solidFill>
              <a:latin typeface="Calibri"/>
              <a:ea typeface="Calibri"/>
              <a:cs typeface="Calibri"/>
              <a:sym typeface="Calibri"/>
            </a:endParaRPr>
          </a:p>
          <a:p>
            <a:pPr marL="0" marR="0" lvl="0" indent="0" algn="ctr" rtl="0">
              <a:lnSpc>
                <a:spcPct val="100000"/>
              </a:lnSpc>
              <a:spcBef>
                <a:spcPts val="800"/>
              </a:spcBef>
              <a:spcAft>
                <a:spcPts val="0"/>
              </a:spcAft>
              <a:buClr>
                <a:schemeClr val="dk1"/>
              </a:buClr>
              <a:buSzPct val="25000"/>
              <a:buFont typeface="Calibri"/>
              <a:buNone/>
            </a:pPr>
            <a:r>
              <a:rPr lang="en-US" sz="4000" b="0" i="0" u="none" strike="noStrike" cap="none" baseline="0">
                <a:solidFill>
                  <a:schemeClr val="dk1"/>
                </a:solidFill>
                <a:latin typeface="Calibri"/>
                <a:ea typeface="Calibri"/>
                <a:cs typeface="Calibri"/>
                <a:sym typeface="Calibri"/>
              </a:rPr>
              <a:t>What are some of the </a:t>
            </a:r>
            <a:r>
              <a:rPr lang="en-US" sz="4000" b="1" i="0" u="none" strike="noStrike" cap="none" baseline="0">
                <a:solidFill>
                  <a:schemeClr val="dk1"/>
                </a:solidFill>
                <a:latin typeface="Calibri"/>
                <a:ea typeface="Calibri"/>
                <a:cs typeface="Calibri"/>
                <a:sym typeface="Calibri"/>
              </a:rPr>
              <a:t>barriers</a:t>
            </a:r>
            <a:r>
              <a:rPr lang="en-US" sz="4000" b="0" i="0" u="none" strike="noStrike" cap="none" baseline="0">
                <a:solidFill>
                  <a:schemeClr val="dk1"/>
                </a:solidFill>
                <a:latin typeface="Calibri"/>
                <a:ea typeface="Calibri"/>
                <a:cs typeface="Calibri"/>
                <a:sym typeface="Calibri"/>
              </a:rPr>
              <a:t> immigrant and refugee </a:t>
            </a:r>
            <a:r>
              <a:rPr lang="en-US" sz="4000" b="1" i="0" u="none" strike="noStrike" cap="none" baseline="0">
                <a:solidFill>
                  <a:schemeClr val="dk1"/>
                </a:solidFill>
                <a:latin typeface="Calibri"/>
                <a:ea typeface="Calibri"/>
                <a:cs typeface="Calibri"/>
                <a:sym typeface="Calibri"/>
              </a:rPr>
              <a:t>families</a:t>
            </a:r>
            <a:r>
              <a:rPr lang="en-US" sz="4000" b="0" i="0" u="none" strike="noStrike" cap="none" baseline="0">
                <a:solidFill>
                  <a:schemeClr val="dk1"/>
                </a:solidFill>
                <a:latin typeface="Calibri"/>
                <a:ea typeface="Calibri"/>
                <a:cs typeface="Calibri"/>
                <a:sym typeface="Calibri"/>
              </a:rPr>
              <a:t> with children with disabilities experience in Canada?</a:t>
            </a:r>
          </a:p>
          <a:p>
            <a:pPr marL="0" marR="0" lvl="0" indent="0" algn="l" rtl="0">
              <a:spcBef>
                <a:spcPts val="0"/>
              </a:spcBef>
              <a:buNone/>
            </a:pPr>
            <a:endParaRPr sz="4000" b="0" i="0" u="none" strike="noStrike" cap="none" baseline="0">
              <a:solidFill>
                <a:schemeClr val="dk1"/>
              </a:solidFill>
              <a:latin typeface="Calibri"/>
              <a:ea typeface="Calibri"/>
              <a:cs typeface="Calibri"/>
              <a:sym typeface="Calibri"/>
            </a:endParaRPr>
          </a:p>
        </p:txBody>
      </p:sp>
      <p:sp>
        <p:nvSpPr>
          <p:cNvPr id="370" name="Shape 370"/>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17</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Shape 38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b="1" i="0" u="none" strike="noStrike" cap="none" baseline="0" dirty="0" smtClean="0">
                <a:solidFill>
                  <a:schemeClr val="tx1"/>
                </a:solidFill>
                <a:latin typeface="Calibri"/>
                <a:ea typeface="Calibri"/>
                <a:cs typeface="Calibri"/>
                <a:sym typeface="Calibri"/>
              </a:rPr>
              <a:t>Immigrant Children And Youth With Disabilities: Some Facts</a:t>
            </a:r>
            <a:endParaRPr lang="en-US" b="1" i="0" u="none" strike="noStrike" cap="none" baseline="0" dirty="0">
              <a:solidFill>
                <a:schemeClr val="tx1"/>
              </a:solidFill>
              <a:latin typeface="Calibri"/>
              <a:ea typeface="Calibri"/>
              <a:cs typeface="Calibri"/>
              <a:sym typeface="Calibri"/>
            </a:endParaRPr>
          </a:p>
        </p:txBody>
      </p:sp>
      <p:sp>
        <p:nvSpPr>
          <p:cNvPr id="390" name="Shape 390"/>
          <p:cNvSpPr txBox="1">
            <a:spLocks noGrp="1"/>
          </p:cNvSpPr>
          <p:nvPr>
            <p:ph type="body" idx="1"/>
          </p:nvPr>
        </p:nvSpPr>
        <p:spPr>
          <a:xfrm>
            <a:off x="457200" y="16288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400" b="0" i="0" u="none" strike="noStrike" cap="none" baseline="0" dirty="0" smtClean="0">
                <a:solidFill>
                  <a:schemeClr val="dk1"/>
                </a:solidFill>
                <a:sym typeface="Calibri"/>
              </a:rPr>
              <a:t>There </a:t>
            </a:r>
            <a:r>
              <a:rPr lang="en-US" sz="2400" b="0" i="0" u="none" strike="noStrike" cap="none" baseline="0" dirty="0">
                <a:solidFill>
                  <a:schemeClr val="dk1"/>
                </a:solidFill>
                <a:sym typeface="Calibri"/>
              </a:rPr>
              <a:t>is little research </a:t>
            </a:r>
            <a:r>
              <a:rPr lang="en-US" sz="2400" b="0" i="0" u="none" strike="noStrike" cap="none" baseline="0" dirty="0" smtClean="0">
                <a:solidFill>
                  <a:schemeClr val="dk1"/>
                </a:solidFill>
                <a:sym typeface="Calibri"/>
              </a:rPr>
              <a:t>about the </a:t>
            </a:r>
            <a:r>
              <a:rPr lang="en-US" sz="2400" b="0" i="0" u="none" strike="noStrike" cap="none" baseline="0" dirty="0">
                <a:solidFill>
                  <a:schemeClr val="dk1"/>
                </a:solidFill>
                <a:sym typeface="Calibri"/>
              </a:rPr>
              <a:t>experiences of immigrant </a:t>
            </a:r>
            <a:r>
              <a:rPr lang="en-US" sz="2400" b="0" i="0" u="none" strike="noStrike" cap="none" baseline="0" dirty="0" smtClean="0">
                <a:solidFill>
                  <a:schemeClr val="dk1"/>
                </a:solidFill>
                <a:sym typeface="Calibri"/>
              </a:rPr>
              <a:t>and </a:t>
            </a:r>
            <a:r>
              <a:rPr lang="en-US" sz="2400" dirty="0" smtClean="0"/>
              <a:t>refugee </a:t>
            </a:r>
            <a:r>
              <a:rPr lang="en-US" sz="2400" b="0" i="0" u="none" strike="noStrike" cap="none" baseline="0" dirty="0" smtClean="0">
                <a:solidFill>
                  <a:schemeClr val="dk1"/>
                </a:solidFill>
                <a:sym typeface="Calibri"/>
              </a:rPr>
              <a:t>families raising </a:t>
            </a:r>
            <a:r>
              <a:rPr lang="en-US" sz="2400" b="0" i="0" u="none" strike="noStrike" cap="none" baseline="0" dirty="0">
                <a:solidFill>
                  <a:schemeClr val="dk1"/>
                </a:solidFill>
                <a:sym typeface="Calibri"/>
              </a:rPr>
              <a:t>children with disabilities.</a:t>
            </a:r>
          </a:p>
          <a:p>
            <a:pPr marL="342900" marR="0" lvl="0" indent="-342900" algn="l" rtl="0">
              <a:lnSpc>
                <a:spcPct val="100000"/>
              </a:lnSpc>
              <a:spcBef>
                <a:spcPts val="1200"/>
              </a:spcBef>
              <a:spcAft>
                <a:spcPts val="0"/>
              </a:spcAft>
              <a:buClr>
                <a:schemeClr val="dk1"/>
              </a:buClr>
              <a:buSzPct val="100000"/>
              <a:buFont typeface="Arial"/>
              <a:buChar char="•"/>
            </a:pPr>
            <a:endParaRPr lang="en-US" sz="2400" b="0" i="0" u="none" strike="noStrike" cap="none" baseline="0" dirty="0" smtClean="0">
              <a:solidFill>
                <a:schemeClr val="dk1"/>
              </a:solidFill>
              <a:sym typeface="Calibri"/>
            </a:endParaRPr>
          </a:p>
          <a:p>
            <a:pPr marL="342900" marR="0" lvl="0" indent="-342900" algn="l" rtl="0">
              <a:lnSpc>
                <a:spcPct val="100000"/>
              </a:lnSpc>
              <a:spcBef>
                <a:spcPts val="1200"/>
              </a:spcBef>
              <a:spcAft>
                <a:spcPts val="0"/>
              </a:spcAft>
              <a:buClr>
                <a:schemeClr val="dk1"/>
              </a:buClr>
              <a:buSzPct val="100000"/>
              <a:buFont typeface="Arial"/>
              <a:buChar char="•"/>
            </a:pPr>
            <a:r>
              <a:rPr lang="en-US" sz="2400" b="0" i="0" u="none" strike="noStrike" cap="none" baseline="0" dirty="0" smtClean="0">
                <a:solidFill>
                  <a:schemeClr val="dk1"/>
                </a:solidFill>
                <a:sym typeface="Calibri"/>
              </a:rPr>
              <a:t>The </a:t>
            </a:r>
            <a:r>
              <a:rPr lang="en-US" sz="2400" b="0" i="0" u="none" strike="noStrike" cap="none" baseline="0" dirty="0">
                <a:solidFill>
                  <a:schemeClr val="dk1"/>
                </a:solidFill>
                <a:sym typeface="Calibri"/>
              </a:rPr>
              <a:t>research that exists has found that:</a:t>
            </a:r>
          </a:p>
          <a:p>
            <a:pPr lvl="1" indent="-285750">
              <a:buSzPct val="100000"/>
            </a:pPr>
            <a:r>
              <a:rPr lang="en-US" sz="2200" b="0" i="0" u="none" strike="noStrike" cap="none" baseline="0" dirty="0">
                <a:solidFill>
                  <a:schemeClr val="dk1"/>
                </a:solidFill>
                <a:sym typeface="Calibri"/>
              </a:rPr>
              <a:t>Many families do not know that support exists, or how to find it</a:t>
            </a:r>
            <a:r>
              <a:rPr lang="en-US" sz="2200" dirty="0"/>
              <a:t>. </a:t>
            </a:r>
            <a:endParaRPr lang="en-US" sz="2200" dirty="0" smtClean="0"/>
          </a:p>
          <a:p>
            <a:pPr lvl="2" indent="-285750">
              <a:buSzPct val="100000"/>
            </a:pPr>
            <a:r>
              <a:rPr lang="en-US" sz="2000" dirty="0" smtClean="0"/>
              <a:t>Some families may be socially isolated or missing </a:t>
            </a:r>
            <a:r>
              <a:rPr lang="en-US" sz="2000" dirty="0"/>
              <a:t>key contacts. </a:t>
            </a:r>
            <a:endParaRPr lang="en-US" sz="2000" dirty="0" smtClean="0"/>
          </a:p>
          <a:p>
            <a:pPr lvl="2" indent="-285750">
              <a:buSzPct val="100000"/>
            </a:pPr>
            <a:r>
              <a:rPr lang="en-CA" sz="2000" dirty="0"/>
              <a:t>Translators and </a:t>
            </a:r>
            <a:r>
              <a:rPr lang="en-CA" sz="2000" dirty="0" smtClean="0"/>
              <a:t>translation.</a:t>
            </a:r>
          </a:p>
          <a:p>
            <a:pPr lvl="2" indent="-285750">
              <a:buSzPct val="100000"/>
            </a:pPr>
            <a:r>
              <a:rPr lang="en-CA" sz="2000" dirty="0" smtClean="0"/>
              <a:t>Cultural language –meaning of words and terms.  </a:t>
            </a:r>
          </a:p>
          <a:p>
            <a:pPr lvl="2" indent="-285750">
              <a:buSzPct val="100000"/>
            </a:pPr>
            <a:r>
              <a:rPr lang="en-CA" sz="2000" dirty="0" smtClean="0"/>
              <a:t>Lack of knowledge and awareness of disability related services. </a:t>
            </a:r>
            <a:endParaRPr lang="en-US" sz="2000" dirty="0" smtClean="0"/>
          </a:p>
        </p:txBody>
      </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solidFill>
              </a:rPr>
              <a:t>Immigrant Children And Youth With Disabilities: Some Facts</a:t>
            </a:r>
            <a:endParaRPr lang="en-CA" dirty="0">
              <a:solidFill>
                <a:schemeClr val="tx1"/>
              </a:solidFill>
            </a:endParaRPr>
          </a:p>
        </p:txBody>
      </p:sp>
      <p:sp>
        <p:nvSpPr>
          <p:cNvPr id="3" name="Text Placeholder 2"/>
          <p:cNvSpPr>
            <a:spLocks noGrp="1"/>
          </p:cNvSpPr>
          <p:nvPr>
            <p:ph type="body" idx="1"/>
          </p:nvPr>
        </p:nvSpPr>
        <p:spPr>
          <a:xfrm>
            <a:off x="457200" y="1600200"/>
            <a:ext cx="8219256" cy="4525963"/>
          </a:xfrm>
        </p:spPr>
        <p:txBody>
          <a:bodyPr/>
          <a:lstStyle/>
          <a:p>
            <a:pPr lvl="1" indent="-285750">
              <a:buSzPct val="100000"/>
            </a:pPr>
            <a:endParaRPr lang="en-US" sz="1800" dirty="0" smtClean="0"/>
          </a:p>
          <a:p>
            <a:pPr lvl="1" indent="-285750">
              <a:buSzPct val="100000"/>
            </a:pPr>
            <a:r>
              <a:rPr lang="en-US" sz="2200" dirty="0" smtClean="0"/>
              <a:t>Families </a:t>
            </a:r>
            <a:r>
              <a:rPr lang="en-US" sz="2200" dirty="0"/>
              <a:t>who are aware of support often face barriers to access: cost, transportation, stigma, etc. In addition, they may not feel it is appropriate to question people in a position of power.</a:t>
            </a:r>
          </a:p>
          <a:p>
            <a:pPr lvl="2" indent="-285750">
              <a:buSzPct val="100000"/>
            </a:pPr>
            <a:r>
              <a:rPr lang="en-US" dirty="0" smtClean="0"/>
              <a:t>Families are not always aware of what services provided often entail which may lead to resistance. </a:t>
            </a:r>
          </a:p>
          <a:p>
            <a:pPr lvl="2" indent="-285750">
              <a:buSzPct val="100000"/>
            </a:pPr>
            <a:endParaRPr lang="en-US" sz="1600" dirty="0"/>
          </a:p>
          <a:p>
            <a:r>
              <a:rPr lang="en-US" sz="2400" dirty="0"/>
              <a:t>Immigration is already stressful and has an impact on physical and mental health. </a:t>
            </a:r>
            <a:endParaRPr lang="en-US" sz="2400" dirty="0" smtClean="0"/>
          </a:p>
          <a:p>
            <a:pPr marL="203200" indent="0">
              <a:buNone/>
            </a:pPr>
            <a:endParaRPr lang="en-US" sz="2400" dirty="0"/>
          </a:p>
          <a:p>
            <a:pPr marL="203200" indent="0">
              <a:buNone/>
            </a:pPr>
            <a:endParaRPr lang="en-US" sz="2400" dirty="0" smtClean="0"/>
          </a:p>
          <a:p>
            <a:endParaRPr lang="en-CA" dirty="0"/>
          </a:p>
        </p:txBody>
      </p:sp>
      <p:sp>
        <p:nvSpPr>
          <p:cNvPr id="5" name="Slide Number Placeholder 4"/>
          <p:cNvSpPr>
            <a:spLocks noGrp="1"/>
          </p:cNvSpPr>
          <p:nvPr>
            <p:ph type="sldNum" idx="12"/>
          </p:nvPr>
        </p:nvSpPr>
        <p:spPr/>
        <p:txBody>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smtClean="0">
                <a:solidFill>
                  <a:srgbClr val="898989"/>
                </a:solidFill>
                <a:latin typeface="Calibri"/>
                <a:ea typeface="Calibri"/>
                <a:cs typeface="Calibri"/>
                <a:sym typeface="Calibri"/>
              </a:rPr>
              <a:t>19</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2061043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a:solidFill>
                  <a:schemeClr val="dk1"/>
                </a:solidFill>
                <a:latin typeface="Calibri"/>
                <a:ea typeface="Calibri"/>
                <a:cs typeface="Calibri"/>
                <a:sym typeface="Calibri"/>
              </a:rPr>
              <a:t>Agenda </a:t>
            </a:r>
          </a:p>
        </p:txBody>
      </p:sp>
      <p:sp>
        <p:nvSpPr>
          <p:cNvPr id="97" name="Shape 97"/>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700" b="0" i="0" u="none" strike="noStrike" cap="none" baseline="0" dirty="0" smtClean="0">
                <a:solidFill>
                  <a:schemeClr val="dk1"/>
                </a:solidFill>
                <a:sym typeface="Calibri"/>
              </a:rPr>
              <a:t>Welcome </a:t>
            </a:r>
            <a:r>
              <a:rPr lang="en-US" sz="2700" b="0" i="0" u="none" strike="noStrike" cap="none" baseline="0" dirty="0">
                <a:solidFill>
                  <a:schemeClr val="dk1"/>
                </a:solidFill>
                <a:sym typeface="Calibri"/>
              </a:rPr>
              <a:t>and Introductions</a:t>
            </a:r>
          </a:p>
          <a:p>
            <a:pPr marL="342900" marR="0" lvl="0" indent="-342900" algn="l" rtl="0">
              <a:lnSpc>
                <a:spcPct val="100000"/>
              </a:lnSpc>
              <a:spcBef>
                <a:spcPts val="480"/>
              </a:spcBef>
              <a:spcAft>
                <a:spcPts val="0"/>
              </a:spcAft>
              <a:buClr>
                <a:schemeClr val="dk1"/>
              </a:buClr>
              <a:buSzPct val="100000"/>
              <a:buFont typeface="Arial"/>
              <a:buChar char="•"/>
            </a:pPr>
            <a:endParaRPr lang="en-US" sz="2700" b="0" i="0" u="none" strike="noStrike" cap="none" baseline="0" dirty="0" smtClean="0">
              <a:solidFill>
                <a:schemeClr val="dk1"/>
              </a:solidFill>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700" b="0" i="0" u="none" strike="noStrike" cap="none" baseline="0" dirty="0" smtClean="0">
                <a:solidFill>
                  <a:schemeClr val="dk1"/>
                </a:solidFill>
                <a:sym typeface="Calibri"/>
              </a:rPr>
              <a:t>Barriers and Challenges </a:t>
            </a:r>
          </a:p>
          <a:p>
            <a:pPr marL="342900" marR="0" lvl="0" indent="-342900" algn="l" rtl="0">
              <a:lnSpc>
                <a:spcPct val="100000"/>
              </a:lnSpc>
              <a:spcBef>
                <a:spcPts val="480"/>
              </a:spcBef>
              <a:spcAft>
                <a:spcPts val="0"/>
              </a:spcAft>
              <a:buClr>
                <a:schemeClr val="dk1"/>
              </a:buClr>
              <a:buSzPct val="100000"/>
              <a:buFont typeface="Arial"/>
              <a:buChar char="•"/>
            </a:pPr>
            <a:endParaRPr lang="en-US" sz="2700" dirty="0" smtClean="0"/>
          </a:p>
          <a:p>
            <a:pPr marL="0" marR="0" lvl="0" indent="0" algn="ctr" rtl="0">
              <a:lnSpc>
                <a:spcPct val="100000"/>
              </a:lnSpc>
              <a:spcBef>
                <a:spcPts val="480"/>
              </a:spcBef>
              <a:spcAft>
                <a:spcPts val="0"/>
              </a:spcAft>
              <a:buClr>
                <a:schemeClr val="dk1"/>
              </a:buClr>
              <a:buSzPct val="100000"/>
              <a:buNone/>
            </a:pPr>
            <a:r>
              <a:rPr lang="en-US" sz="2700" dirty="0" smtClean="0"/>
              <a:t>BREAK</a:t>
            </a:r>
            <a:endParaRPr lang="en-US" sz="2700" dirty="0"/>
          </a:p>
          <a:p>
            <a:pPr marL="342900" marR="0" lvl="0" indent="-342900" algn="l" rtl="0">
              <a:lnSpc>
                <a:spcPct val="100000"/>
              </a:lnSpc>
              <a:spcBef>
                <a:spcPts val="480"/>
              </a:spcBef>
              <a:spcAft>
                <a:spcPts val="0"/>
              </a:spcAft>
              <a:buClr>
                <a:schemeClr val="dk1"/>
              </a:buClr>
              <a:buSzPct val="100000"/>
              <a:buFont typeface="Arial"/>
              <a:buChar char="•"/>
            </a:pPr>
            <a:endParaRPr lang="en-US" sz="2700" dirty="0" smtClean="0"/>
          </a:p>
          <a:p>
            <a:pPr marL="342900" marR="0" lvl="0" indent="-342900" algn="l" rtl="0">
              <a:lnSpc>
                <a:spcPct val="100000"/>
              </a:lnSpc>
              <a:spcBef>
                <a:spcPts val="480"/>
              </a:spcBef>
              <a:spcAft>
                <a:spcPts val="0"/>
              </a:spcAft>
              <a:buClr>
                <a:schemeClr val="dk1"/>
              </a:buClr>
              <a:buSzPct val="100000"/>
              <a:buFont typeface="Arial"/>
              <a:buChar char="•"/>
            </a:pPr>
            <a:r>
              <a:rPr lang="en-US" sz="2700" dirty="0" smtClean="0"/>
              <a:t>Support Services</a:t>
            </a:r>
          </a:p>
          <a:p>
            <a:pPr marL="342900" marR="0" lvl="0" indent="-342900" algn="l" rtl="0">
              <a:lnSpc>
                <a:spcPct val="100000"/>
              </a:lnSpc>
              <a:spcBef>
                <a:spcPts val="480"/>
              </a:spcBef>
              <a:spcAft>
                <a:spcPts val="0"/>
              </a:spcAft>
              <a:buClr>
                <a:schemeClr val="dk1"/>
              </a:buClr>
              <a:buSzPct val="100000"/>
              <a:buFont typeface="Arial"/>
              <a:buChar char="•"/>
            </a:pPr>
            <a:endParaRPr lang="en-US" sz="2700" b="0" i="0" u="none" strike="noStrike" cap="none" baseline="0" dirty="0" smtClean="0">
              <a:solidFill>
                <a:schemeClr val="dk1"/>
              </a:solidFill>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700" b="0" i="0" u="none" strike="noStrike" cap="none" baseline="0" dirty="0" smtClean="0">
                <a:solidFill>
                  <a:schemeClr val="dk1"/>
                </a:solidFill>
                <a:sym typeface="Calibri"/>
              </a:rPr>
              <a:t>Cross-Sector Collaboration</a:t>
            </a:r>
            <a:r>
              <a:rPr lang="en-US" sz="2700" b="0" i="0" u="none" strike="noStrike" cap="none" dirty="0" smtClean="0">
                <a:solidFill>
                  <a:schemeClr val="dk1"/>
                </a:solidFill>
                <a:sym typeface="Calibri"/>
              </a:rPr>
              <a:t> </a:t>
            </a:r>
            <a:endParaRPr lang="en-US" sz="2700" b="0" i="0" u="none" strike="noStrike" cap="none" baseline="0" dirty="0">
              <a:solidFill>
                <a:schemeClr val="dk1"/>
              </a:solidFill>
              <a:sym typeface="Calibri"/>
            </a:endParaRPr>
          </a:p>
        </p:txBody>
      </p:sp>
      <p:sp>
        <p:nvSpPr>
          <p:cNvPr id="98" name="Shape 98"/>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2</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1356567389"/>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Shape 39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b="1" i="0" u="none" strike="noStrike" cap="none" baseline="0" dirty="0" smtClean="0">
                <a:solidFill>
                  <a:schemeClr val="dk1"/>
                </a:solidFill>
                <a:latin typeface="Calibri"/>
                <a:ea typeface="Calibri"/>
                <a:cs typeface="Calibri"/>
                <a:sym typeface="Calibri"/>
              </a:rPr>
              <a:t/>
            </a:r>
            <a:br>
              <a:rPr lang="en-US" b="1" i="0" u="none" strike="noStrike" cap="none" baseline="0" dirty="0" smtClean="0">
                <a:solidFill>
                  <a:schemeClr val="dk1"/>
                </a:solidFill>
                <a:latin typeface="Calibri"/>
                <a:ea typeface="Calibri"/>
                <a:cs typeface="Calibri"/>
                <a:sym typeface="Calibri"/>
              </a:rPr>
            </a:br>
            <a:r>
              <a:rPr lang="en-US" b="1" i="0" u="none" strike="noStrike" cap="none" baseline="0" dirty="0" smtClean="0">
                <a:solidFill>
                  <a:schemeClr val="dk1"/>
                </a:solidFill>
                <a:latin typeface="Calibri"/>
                <a:ea typeface="Calibri"/>
                <a:cs typeface="Calibri"/>
                <a:sym typeface="Calibri"/>
              </a:rPr>
              <a:t>Having A Child With A Disability WITHOUT Support Adds to </a:t>
            </a:r>
            <a:r>
              <a:rPr lang="en-US" b="1" dirty="0"/>
              <a:t>a</a:t>
            </a:r>
            <a:r>
              <a:rPr lang="en-US" b="1" i="0" u="none" strike="noStrike" cap="none" baseline="0" dirty="0" smtClean="0">
                <a:solidFill>
                  <a:schemeClr val="dk1"/>
                </a:solidFill>
                <a:latin typeface="Calibri"/>
                <a:ea typeface="Calibri"/>
                <a:cs typeface="Calibri"/>
                <a:sym typeface="Calibri"/>
              </a:rPr>
              <a:t> Family’s Stress</a:t>
            </a:r>
            <a:endParaRPr lang="en-US" b="1" i="0" u="none" strike="noStrike" cap="none" baseline="0" dirty="0">
              <a:solidFill>
                <a:schemeClr val="dk1"/>
              </a:solidFill>
              <a:latin typeface="Calibri"/>
              <a:ea typeface="Calibri"/>
              <a:cs typeface="Calibri"/>
              <a:sym typeface="Calibri"/>
            </a:endParaRPr>
          </a:p>
        </p:txBody>
      </p:sp>
      <p:sp>
        <p:nvSpPr>
          <p:cNvPr id="396" name="Shape 396"/>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indent="-342900">
              <a:spcBef>
                <a:spcPts val="1200"/>
              </a:spcBef>
              <a:buSzPct val="100000"/>
            </a:pPr>
            <a:endParaRPr lang="en-US" sz="2400" dirty="0" smtClean="0"/>
          </a:p>
          <a:p>
            <a:pPr indent="-342900">
              <a:spcBef>
                <a:spcPts val="1200"/>
              </a:spcBef>
              <a:buSzPct val="100000"/>
            </a:pPr>
            <a:endParaRPr lang="en-US" sz="2400" dirty="0" smtClean="0"/>
          </a:p>
          <a:p>
            <a:pPr indent="-342900">
              <a:spcBef>
                <a:spcPts val="1200"/>
              </a:spcBef>
              <a:buSzPct val="100000"/>
            </a:pPr>
            <a:r>
              <a:rPr lang="en-US" sz="2400" dirty="0" smtClean="0"/>
              <a:t>Negative </a:t>
            </a:r>
            <a:r>
              <a:rPr lang="en-US" sz="2400" dirty="0"/>
              <a:t>attitudes towards disability in their own and mainstream cultures. </a:t>
            </a:r>
            <a:endParaRPr lang="en-US" sz="2400" dirty="0" smtClean="0"/>
          </a:p>
          <a:p>
            <a:pPr lvl="1" indent="-342900">
              <a:spcBef>
                <a:spcPts val="1200"/>
              </a:spcBef>
              <a:buSzPct val="100000"/>
            </a:pPr>
            <a:r>
              <a:rPr lang="en-US" sz="2200" b="0" i="0" u="none" strike="noStrike" cap="none" baseline="0" dirty="0" smtClean="0">
                <a:solidFill>
                  <a:schemeClr val="dk1"/>
                </a:solidFill>
                <a:sym typeface="Calibri"/>
              </a:rPr>
              <a:t>Some </a:t>
            </a:r>
            <a:r>
              <a:rPr lang="en-US" sz="2200" b="0" i="0" u="none" strike="noStrike" cap="none" baseline="0" dirty="0">
                <a:solidFill>
                  <a:schemeClr val="dk1"/>
                </a:solidFill>
                <a:sym typeface="Calibri"/>
              </a:rPr>
              <a:t>cultural beliefs may lay blame for a child’s disability with the parents</a:t>
            </a:r>
            <a:r>
              <a:rPr lang="en-US" sz="2200" b="0" i="0" u="none" strike="noStrike" cap="none" baseline="0" dirty="0" smtClean="0">
                <a:solidFill>
                  <a:schemeClr val="dk1"/>
                </a:solidFill>
                <a:sym typeface="Calibri"/>
              </a:rPr>
              <a:t>.</a:t>
            </a:r>
          </a:p>
          <a:p>
            <a:pPr lvl="1" indent="-342900">
              <a:spcBef>
                <a:spcPts val="1200"/>
              </a:spcBef>
              <a:buSzPct val="100000"/>
            </a:pPr>
            <a:r>
              <a:rPr lang="en-US" sz="2200" dirty="0"/>
              <a:t>Belief in some groups that disability is “God’s will” and that it is dangerous to try to change a situation.</a:t>
            </a:r>
          </a:p>
          <a:p>
            <a:pPr lvl="0" indent="-342900">
              <a:spcBef>
                <a:spcPts val="1200"/>
              </a:spcBef>
              <a:buSzPct val="100000"/>
            </a:pPr>
            <a:endParaRPr lang="en-US" sz="2400" dirty="0" smtClean="0"/>
          </a:p>
          <a:p>
            <a:pPr marL="0" marR="0" lvl="0" indent="0" algn="l" rtl="0">
              <a:spcBef>
                <a:spcPts val="0"/>
              </a:spcBef>
              <a:buNone/>
            </a:pPr>
            <a:endParaRPr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Shape 401"/>
          <p:cNvSpPr txBox="1">
            <a:spLocks noGrp="1"/>
          </p:cNvSpPr>
          <p:nvPr>
            <p:ph type="title"/>
          </p:nvPr>
        </p:nvSpPr>
        <p:spPr>
          <a:xfrm>
            <a:off x="0" y="274637"/>
            <a:ext cx="8686800" cy="1143000"/>
          </a:xfrm>
          <a:prstGeom prst="rect">
            <a:avLst/>
          </a:prstGeom>
          <a:noFill/>
          <a:ln>
            <a:noFill/>
          </a:ln>
        </p:spPr>
        <p:txBody>
          <a:bodyPr lIns="91425" tIns="45700" rIns="91425" bIns="45700" anchor="ctr" anchorCtr="0">
            <a:noAutofit/>
          </a:bodyPr>
          <a:lstStyle/>
          <a:p>
            <a:pPr marL="0" marR="0" lvl="0" indent="0" rtl="0">
              <a:lnSpc>
                <a:spcPct val="100000"/>
              </a:lnSpc>
              <a:spcBef>
                <a:spcPts val="0"/>
              </a:spcBef>
              <a:spcAft>
                <a:spcPts val="0"/>
              </a:spcAft>
              <a:buClr>
                <a:schemeClr val="dk1"/>
              </a:buClr>
              <a:buSzPct val="25000"/>
              <a:buFont typeface="Calibri"/>
              <a:buNone/>
            </a:pPr>
            <a:r>
              <a:rPr lang="en-US" b="1" i="0" u="none" strike="noStrike" cap="none" baseline="0" dirty="0" smtClean="0">
                <a:solidFill>
                  <a:schemeClr val="dk1"/>
                </a:solidFill>
                <a:latin typeface="Calibri"/>
                <a:ea typeface="Calibri"/>
                <a:cs typeface="Calibri"/>
                <a:sym typeface="Calibri"/>
              </a:rPr>
              <a:t>Barriers To Seeking Support: Beliefs</a:t>
            </a:r>
            <a:endParaRPr lang="en-US" b="1" i="0" u="none" strike="noStrike" cap="none" baseline="0" dirty="0">
              <a:solidFill>
                <a:schemeClr val="dk1"/>
              </a:solidFill>
              <a:latin typeface="Calibri"/>
              <a:ea typeface="Calibri"/>
              <a:cs typeface="Calibri"/>
              <a:sym typeface="Calibri"/>
            </a:endParaRPr>
          </a:p>
        </p:txBody>
      </p:sp>
      <p:sp>
        <p:nvSpPr>
          <p:cNvPr id="402" name="Shape 402"/>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lvl="0" indent="-342900">
              <a:spcBef>
                <a:spcPts val="1200"/>
              </a:spcBef>
              <a:buSzPct val="100000"/>
            </a:pPr>
            <a:r>
              <a:rPr lang="en-US" sz="2200" dirty="0"/>
              <a:t>Little or no information readily available in primary </a:t>
            </a:r>
            <a:r>
              <a:rPr lang="en-US" sz="2200" dirty="0" smtClean="0"/>
              <a:t>language.</a:t>
            </a:r>
            <a:endParaRPr lang="en-US" sz="2200" dirty="0"/>
          </a:p>
          <a:p>
            <a:pPr lvl="1" indent="-342900">
              <a:spcBef>
                <a:spcPts val="1200"/>
              </a:spcBef>
              <a:buSzPct val="100000"/>
            </a:pPr>
            <a:r>
              <a:rPr lang="en-US" sz="2000" dirty="0"/>
              <a:t>Lack English and/or French proficiency to seek out </a:t>
            </a:r>
            <a:r>
              <a:rPr lang="en-US" sz="2000" dirty="0" smtClean="0"/>
              <a:t>services.</a:t>
            </a:r>
            <a:endParaRPr lang="en-US" sz="2000" dirty="0"/>
          </a:p>
          <a:p>
            <a:pPr lvl="1" indent="-342900">
              <a:spcBef>
                <a:spcPts val="1200"/>
              </a:spcBef>
              <a:buSzPct val="100000"/>
            </a:pPr>
            <a:r>
              <a:rPr lang="en-US" sz="2000" dirty="0"/>
              <a:t>Lack of </a:t>
            </a:r>
            <a:r>
              <a:rPr lang="en-US" sz="2000" dirty="0" smtClean="0"/>
              <a:t>support.  </a:t>
            </a:r>
            <a:endParaRPr lang="en-US" sz="2000" dirty="0"/>
          </a:p>
          <a:p>
            <a:pPr lvl="1" indent="-342900">
              <a:spcBef>
                <a:spcPts val="1200"/>
              </a:spcBef>
              <a:buSzPct val="100000"/>
            </a:pPr>
            <a:r>
              <a:rPr lang="en-US" sz="2000" dirty="0"/>
              <a:t>Unfamiliarity navigating the </a:t>
            </a:r>
            <a:r>
              <a:rPr lang="en-US" sz="2000" dirty="0" smtClean="0"/>
              <a:t>system.</a:t>
            </a:r>
            <a:endParaRPr lang="en-US" sz="2000" dirty="0"/>
          </a:p>
          <a:p>
            <a:pPr marL="342900" marR="0" lvl="0" indent="-342900" algn="l" rtl="0">
              <a:lnSpc>
                <a:spcPct val="90000"/>
              </a:lnSpc>
              <a:spcBef>
                <a:spcPts val="1200"/>
              </a:spcBef>
              <a:spcAft>
                <a:spcPts val="0"/>
              </a:spcAft>
              <a:buClr>
                <a:schemeClr val="dk1"/>
              </a:buClr>
              <a:buSzPct val="100000"/>
              <a:buFont typeface="Arial"/>
              <a:buChar char="•"/>
            </a:pPr>
            <a:r>
              <a:rPr lang="en-US" sz="2200" b="0" i="0" u="none" strike="noStrike" cap="none" baseline="0" dirty="0" smtClean="0">
                <a:solidFill>
                  <a:schemeClr val="dk1"/>
                </a:solidFill>
                <a:sym typeface="Calibri"/>
              </a:rPr>
              <a:t>Fear </a:t>
            </a:r>
            <a:r>
              <a:rPr lang="en-US" sz="2200" b="0" i="0" u="none" strike="noStrike" cap="none" baseline="0" dirty="0">
                <a:solidFill>
                  <a:schemeClr val="dk1"/>
                </a:solidFill>
                <a:sym typeface="Calibri"/>
              </a:rPr>
              <a:t>that disclosing a family member’s disability will jeopardize citizenship status or harm marriage prospects for other family </a:t>
            </a:r>
            <a:r>
              <a:rPr lang="en-US" sz="2200" b="0" i="0" u="none" strike="noStrike" cap="none" baseline="0" dirty="0" smtClean="0">
                <a:solidFill>
                  <a:schemeClr val="dk1"/>
                </a:solidFill>
                <a:sym typeface="Calibri"/>
              </a:rPr>
              <a:t>members.</a:t>
            </a:r>
          </a:p>
          <a:p>
            <a:pPr lvl="1" indent="-342900">
              <a:spcBef>
                <a:spcPts val="1200"/>
              </a:spcBef>
              <a:buSzPct val="100000"/>
            </a:pPr>
            <a:r>
              <a:rPr lang="en-US" sz="2000" dirty="0" smtClean="0"/>
              <a:t>Canadian Immigration Act  </a:t>
            </a:r>
            <a:endParaRPr lang="en-US" sz="2000" dirty="0"/>
          </a:p>
          <a:p>
            <a:pPr marL="342900" marR="0" lvl="0" indent="-342900" algn="l" rtl="0">
              <a:lnSpc>
                <a:spcPct val="90000"/>
              </a:lnSpc>
              <a:spcBef>
                <a:spcPts val="1200"/>
              </a:spcBef>
              <a:spcAft>
                <a:spcPts val="0"/>
              </a:spcAft>
              <a:buClr>
                <a:schemeClr val="dk1"/>
              </a:buClr>
              <a:buSzPct val="100000"/>
              <a:buFont typeface="Arial"/>
              <a:buChar char="•"/>
            </a:pPr>
            <a:r>
              <a:rPr lang="en-US" sz="2200" b="0" i="0" u="none" strike="noStrike" cap="none" baseline="0" dirty="0" smtClean="0">
                <a:solidFill>
                  <a:schemeClr val="dk1"/>
                </a:solidFill>
                <a:sym typeface="Calibri"/>
              </a:rPr>
              <a:t>Difficulty </a:t>
            </a:r>
            <a:r>
              <a:rPr lang="en-US" sz="2200" b="0" i="0" u="none" strike="noStrike" cap="none" baseline="0" dirty="0">
                <a:solidFill>
                  <a:schemeClr val="dk1"/>
                </a:solidFill>
                <a:sym typeface="Calibri"/>
              </a:rPr>
              <a:t>moving from hope for a cure to acceptance of the disability</a:t>
            </a:r>
            <a:r>
              <a:rPr lang="en-US" sz="2200" b="0" i="0" u="none" strike="noStrike" cap="none" baseline="0" dirty="0" smtClean="0">
                <a:solidFill>
                  <a:schemeClr val="dk1"/>
                </a:solidFill>
                <a:sym typeface="Calibri"/>
              </a:rPr>
              <a:t>.</a:t>
            </a:r>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Shape 45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Interactive Activity </a:t>
            </a:r>
          </a:p>
        </p:txBody>
      </p:sp>
      <p:sp>
        <p:nvSpPr>
          <p:cNvPr id="456" name="Shape 456"/>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63500" algn="l" rtl="0">
              <a:lnSpc>
                <a:spcPct val="100000"/>
              </a:lnSpc>
              <a:spcBef>
                <a:spcPts val="0"/>
              </a:spcBef>
              <a:spcAft>
                <a:spcPts val="0"/>
              </a:spcAft>
              <a:buClr>
                <a:schemeClr val="dk1"/>
              </a:buClr>
              <a:buFont typeface="Arial"/>
              <a:buNone/>
            </a:pPr>
            <a:endParaRPr sz="4400" b="0" i="0" u="none" strike="noStrike" cap="none" baseline="0" dirty="0">
              <a:solidFill>
                <a:schemeClr val="dk1"/>
              </a:solidFill>
              <a:latin typeface="Calibri"/>
              <a:ea typeface="Calibri"/>
              <a:cs typeface="Calibri"/>
              <a:sym typeface="Calibri"/>
            </a:endParaRPr>
          </a:p>
          <a:p>
            <a:pPr marL="342900" marR="0" lvl="0" indent="-342900" algn="ctr" rtl="0">
              <a:lnSpc>
                <a:spcPct val="100000"/>
              </a:lnSpc>
              <a:spcBef>
                <a:spcPts val="880"/>
              </a:spcBef>
              <a:spcAft>
                <a:spcPts val="0"/>
              </a:spcAft>
              <a:buClr>
                <a:schemeClr val="dk1"/>
              </a:buClr>
              <a:buSzPct val="25000"/>
              <a:buFont typeface="Calibri"/>
              <a:buNone/>
            </a:pPr>
            <a:r>
              <a:rPr lang="en-US" sz="4400" b="0" i="0" u="none" strike="noStrike" cap="none" baseline="0" dirty="0">
                <a:solidFill>
                  <a:schemeClr val="dk1"/>
                </a:solidFill>
                <a:latin typeface="Calibri"/>
                <a:ea typeface="Calibri"/>
                <a:cs typeface="Calibri"/>
                <a:sym typeface="Calibri"/>
              </a:rPr>
              <a:t>What are some of the </a:t>
            </a:r>
            <a:r>
              <a:rPr lang="en-US" sz="4400" b="1" i="0" u="none" strike="noStrike" cap="none" baseline="0" dirty="0">
                <a:solidFill>
                  <a:schemeClr val="dk1"/>
                </a:solidFill>
                <a:latin typeface="Calibri"/>
                <a:ea typeface="Calibri"/>
                <a:cs typeface="Calibri"/>
                <a:sym typeface="Calibri"/>
              </a:rPr>
              <a:t>barriers</a:t>
            </a:r>
            <a:r>
              <a:rPr lang="en-US" sz="4400" b="0" i="0" u="none" strike="noStrike" cap="none" baseline="0" dirty="0">
                <a:solidFill>
                  <a:schemeClr val="dk1"/>
                </a:solidFill>
                <a:latin typeface="Calibri"/>
                <a:ea typeface="Calibri"/>
                <a:cs typeface="Calibri"/>
                <a:sym typeface="Calibri"/>
              </a:rPr>
              <a:t> immigrant and refugee </a:t>
            </a:r>
            <a:r>
              <a:rPr lang="en-US" sz="4400" b="1" i="0" u="none" strike="noStrike" cap="none" baseline="0" dirty="0" smtClean="0">
                <a:solidFill>
                  <a:schemeClr val="dk1"/>
                </a:solidFill>
                <a:latin typeface="Calibri"/>
                <a:ea typeface="Calibri"/>
                <a:cs typeface="Calibri"/>
                <a:sym typeface="Calibri"/>
              </a:rPr>
              <a:t>children</a:t>
            </a:r>
            <a:r>
              <a:rPr lang="en-US" sz="4400" b="0" i="0" u="none" strike="noStrike" cap="none" baseline="0" dirty="0" smtClean="0">
                <a:solidFill>
                  <a:schemeClr val="dk1"/>
                </a:solidFill>
                <a:latin typeface="Calibri"/>
                <a:ea typeface="Calibri"/>
                <a:cs typeface="Calibri"/>
                <a:sym typeface="Calibri"/>
              </a:rPr>
              <a:t> </a:t>
            </a:r>
            <a:r>
              <a:rPr lang="en-US" sz="4400" b="0" i="0" u="none" strike="noStrike" cap="none" baseline="0" dirty="0">
                <a:solidFill>
                  <a:schemeClr val="dk1"/>
                </a:solidFill>
                <a:latin typeface="Calibri"/>
                <a:ea typeface="Calibri"/>
                <a:cs typeface="Calibri"/>
                <a:sym typeface="Calibri"/>
              </a:rPr>
              <a:t>with disabilities experience in Canada?</a:t>
            </a:r>
          </a:p>
          <a:p>
            <a:pPr marL="0" marR="0" lvl="0" indent="0" algn="l" rtl="0">
              <a:spcBef>
                <a:spcPts val="0"/>
              </a:spcBef>
              <a:buNone/>
            </a:pPr>
            <a:endParaRPr sz="4400" b="0" i="0" u="none" strike="noStrike" cap="none" baseline="0" dirty="0">
              <a:solidFill>
                <a:schemeClr val="dk1"/>
              </a:solidFill>
              <a:latin typeface="Calibri"/>
              <a:ea typeface="Calibri"/>
              <a:cs typeface="Calibri"/>
              <a:sym typeface="Calibri"/>
            </a:endParaRPr>
          </a:p>
        </p:txBody>
      </p:sp>
      <p:sp>
        <p:nvSpPr>
          <p:cNvPr id="457" name="Shape 457"/>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22</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1468953438"/>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Shape 47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b="1" i="0" u="none" strike="noStrike" cap="none" baseline="0" dirty="0" smtClean="0">
                <a:solidFill>
                  <a:schemeClr val="dk1"/>
                </a:solidFill>
                <a:latin typeface="Calibri"/>
                <a:ea typeface="Calibri"/>
                <a:cs typeface="Calibri"/>
                <a:sym typeface="Calibri"/>
              </a:rPr>
              <a:t/>
            </a:r>
            <a:br>
              <a:rPr lang="en-US" b="1" i="0" u="none" strike="noStrike" cap="none" baseline="0" dirty="0" smtClean="0">
                <a:solidFill>
                  <a:schemeClr val="dk1"/>
                </a:solidFill>
                <a:latin typeface="Calibri"/>
                <a:ea typeface="Calibri"/>
                <a:cs typeface="Calibri"/>
                <a:sym typeface="Calibri"/>
              </a:rPr>
            </a:br>
            <a:r>
              <a:rPr lang="en-US" b="1" i="0" u="none" strike="noStrike" cap="none" baseline="0" dirty="0" smtClean="0">
                <a:solidFill>
                  <a:schemeClr val="dk1"/>
                </a:solidFill>
                <a:latin typeface="Calibri"/>
                <a:ea typeface="Calibri"/>
                <a:cs typeface="Calibri"/>
                <a:sym typeface="Calibri"/>
              </a:rPr>
              <a:t>Supporting Immigrant and Refugee Children And Youth with Disabilities </a:t>
            </a:r>
            <a:endParaRPr lang="en-US" b="1" i="0" u="none" strike="noStrike" cap="none" baseline="0" dirty="0">
              <a:solidFill>
                <a:schemeClr val="dk1"/>
              </a:solidFill>
              <a:latin typeface="Calibri"/>
              <a:ea typeface="Calibri"/>
              <a:cs typeface="Calibri"/>
              <a:sym typeface="Calibri"/>
            </a:endParaRPr>
          </a:p>
        </p:txBody>
      </p:sp>
      <p:sp>
        <p:nvSpPr>
          <p:cNvPr id="471" name="Shape 471"/>
          <p:cNvSpPr txBox="1">
            <a:spLocks noGrp="1"/>
          </p:cNvSpPr>
          <p:nvPr>
            <p:ph type="body" idx="1"/>
          </p:nvPr>
        </p:nvSpPr>
        <p:spPr>
          <a:xfrm>
            <a:off x="457199" y="2332039"/>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dirty="0">
                <a:solidFill>
                  <a:schemeClr val="dk1"/>
                </a:solidFill>
                <a:latin typeface="Calibri"/>
                <a:ea typeface="Calibri"/>
                <a:cs typeface="Calibri"/>
                <a:sym typeface="Calibri"/>
              </a:rPr>
              <a:t>Case studies</a:t>
            </a:r>
          </a:p>
          <a:p>
            <a:pPr marL="742950" marR="0" lvl="1" indent="-285750" algn="ctr" rtl="0">
              <a:lnSpc>
                <a:spcPct val="100000"/>
              </a:lnSpc>
              <a:spcBef>
                <a:spcPts val="560"/>
              </a:spcBef>
              <a:spcAft>
                <a:spcPts val="0"/>
              </a:spcAft>
              <a:buClr>
                <a:schemeClr val="dk1"/>
              </a:buClr>
              <a:buSzPct val="25000"/>
              <a:buFont typeface="Calibri"/>
              <a:buNone/>
            </a:pPr>
            <a:endParaRPr lang="en-US" sz="2800" b="0" i="0" u="none" strike="noStrike" cap="none" baseline="0" dirty="0" smtClean="0">
              <a:solidFill>
                <a:schemeClr val="dk1"/>
              </a:solidFill>
              <a:latin typeface="Calibri"/>
              <a:ea typeface="Calibri"/>
              <a:cs typeface="Calibri"/>
              <a:sym typeface="Calibri"/>
            </a:endParaRPr>
          </a:p>
          <a:p>
            <a:pPr marL="742950" marR="0" lvl="1" indent="-285750" algn="ctr" rtl="0">
              <a:lnSpc>
                <a:spcPct val="100000"/>
              </a:lnSpc>
              <a:spcBef>
                <a:spcPts val="560"/>
              </a:spcBef>
              <a:spcAft>
                <a:spcPts val="0"/>
              </a:spcAft>
              <a:buClr>
                <a:schemeClr val="dk1"/>
              </a:buClr>
              <a:buSzPct val="25000"/>
              <a:buFont typeface="Calibri"/>
              <a:buNone/>
            </a:pPr>
            <a:r>
              <a:rPr lang="en-US" sz="2800" b="0" i="0" u="none" strike="noStrike" cap="none" baseline="0" dirty="0" smtClean="0">
                <a:solidFill>
                  <a:schemeClr val="dk1"/>
                </a:solidFill>
                <a:latin typeface="Calibri"/>
                <a:ea typeface="Calibri"/>
                <a:cs typeface="Calibri"/>
                <a:sym typeface="Calibri"/>
              </a:rPr>
              <a:t>What </a:t>
            </a:r>
            <a:r>
              <a:rPr lang="en-US" sz="2800" b="0" i="0" u="none" strike="noStrike" cap="none" baseline="0" dirty="0">
                <a:solidFill>
                  <a:schemeClr val="dk1"/>
                </a:solidFill>
                <a:latin typeface="Calibri"/>
                <a:ea typeface="Calibri"/>
                <a:cs typeface="Calibri"/>
                <a:sym typeface="Calibri"/>
              </a:rPr>
              <a:t>are your initial thoughts after reading this case study? What barriers exist? What would be your next </a:t>
            </a:r>
            <a:r>
              <a:rPr lang="en-US" sz="2800" b="0" i="0" u="none" strike="noStrike" cap="none" baseline="0" dirty="0" smtClean="0">
                <a:solidFill>
                  <a:schemeClr val="dk1"/>
                </a:solidFill>
                <a:latin typeface="Calibri"/>
                <a:ea typeface="Calibri"/>
                <a:cs typeface="Calibri"/>
                <a:sym typeface="Calibri"/>
              </a:rPr>
              <a:t>steps?</a:t>
            </a:r>
            <a:endParaRPr lang="en-US" sz="2800" b="0" i="0" u="none" strike="noStrike" cap="none" baseline="0" dirty="0">
              <a:solidFill>
                <a:schemeClr val="dk1"/>
              </a:solidFill>
              <a:latin typeface="Calibri"/>
              <a:ea typeface="Calibri"/>
              <a:cs typeface="Calibri"/>
              <a:sym typeface="Calibri"/>
            </a:endParaRPr>
          </a:p>
          <a:p>
            <a:pPr marL="0" marR="0" lvl="0" indent="0" algn="l" rtl="0">
              <a:spcBef>
                <a:spcPts val="0"/>
              </a:spcBef>
              <a:buNone/>
            </a:pPr>
            <a:endParaRPr sz="2800" b="0" i="0" u="none" strike="noStrike" cap="none" baseline="0" dirty="0">
              <a:solidFill>
                <a:schemeClr val="dk1"/>
              </a:solidFill>
              <a:latin typeface="Calibri"/>
              <a:ea typeface="Calibri"/>
              <a:cs typeface="Calibri"/>
              <a:sym typeface="Calibri"/>
            </a:endParaRPr>
          </a:p>
        </p:txBody>
      </p:sp>
      <p:sp>
        <p:nvSpPr>
          <p:cNvPr id="472" name="Shape 472"/>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23</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1164150326"/>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988840"/>
            <a:ext cx="8229600" cy="1143000"/>
          </a:xfrm>
        </p:spPr>
        <p:txBody>
          <a:bodyPr/>
          <a:lstStyle/>
          <a:p>
            <a:r>
              <a:rPr lang="en-CA" b="1" dirty="0" smtClean="0"/>
              <a:t>Support Services </a:t>
            </a:r>
            <a:endParaRPr lang="en-CA" b="1" dirty="0"/>
          </a:p>
        </p:txBody>
      </p:sp>
      <p:sp>
        <p:nvSpPr>
          <p:cNvPr id="5" name="Slide Number Placeholder 4"/>
          <p:cNvSpPr>
            <a:spLocks noGrp="1"/>
          </p:cNvSpPr>
          <p:nvPr>
            <p:ph type="sldNum" idx="12"/>
          </p:nvPr>
        </p:nvSpPr>
        <p:spPr/>
        <p:txBody>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smtClean="0">
                <a:solidFill>
                  <a:srgbClr val="898989"/>
                </a:solidFill>
                <a:latin typeface="Calibri"/>
                <a:ea typeface="Calibri"/>
                <a:cs typeface="Calibri"/>
                <a:sym typeface="Calibri"/>
              </a:rPr>
              <a:t>24</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21068105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685800" y="609600"/>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Georgia"/>
              <a:buNone/>
            </a:pPr>
            <a:r>
              <a:rPr lang="en-US" b="1" i="0" u="none" strike="noStrike" cap="none" baseline="0" dirty="0">
                <a:solidFill>
                  <a:schemeClr val="dk2"/>
                </a:solidFill>
                <a:latin typeface="+mj-lt"/>
                <a:ea typeface="Georgia"/>
                <a:cs typeface="Georgia"/>
                <a:sym typeface="Georgia"/>
              </a:rPr>
              <a:t>Terms </a:t>
            </a:r>
            <a:r>
              <a:rPr lang="en-US" b="1" i="0" u="sng" strike="noStrike" cap="none" baseline="0" dirty="0">
                <a:solidFill>
                  <a:schemeClr val="dk2"/>
                </a:solidFill>
                <a:latin typeface="+mj-lt"/>
                <a:ea typeface="Georgia"/>
                <a:cs typeface="Georgia"/>
                <a:sym typeface="Georgia"/>
              </a:rPr>
              <a:t>Confused</a:t>
            </a:r>
            <a:r>
              <a:rPr lang="en-US" b="1" i="0" u="none" strike="noStrike" cap="none" baseline="0" dirty="0">
                <a:solidFill>
                  <a:schemeClr val="dk2"/>
                </a:solidFill>
                <a:latin typeface="+mj-lt"/>
                <a:ea typeface="Georgia"/>
                <a:cs typeface="Georgia"/>
                <a:sym typeface="Georgia"/>
              </a:rPr>
              <a:t> with Intellectual Disability</a:t>
            </a:r>
          </a:p>
        </p:txBody>
      </p:sp>
      <p:sp>
        <p:nvSpPr>
          <p:cNvPr id="205" name="Shape 205"/>
          <p:cNvSpPr txBox="1">
            <a:spLocks noGrp="1"/>
          </p:cNvSpPr>
          <p:nvPr>
            <p:ph type="body" idx="1"/>
          </p:nvPr>
        </p:nvSpPr>
        <p:spPr>
          <a:xfrm>
            <a:off x="684212" y="2276475"/>
            <a:ext cx="7772400"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000000"/>
              </a:buClr>
              <a:buSzPct val="100000"/>
              <a:buFont typeface="Georgia"/>
              <a:buChar char="•"/>
            </a:pPr>
            <a:r>
              <a:rPr lang="en-US" sz="3200" b="1" i="0" u="none" strike="noStrike" cap="none" baseline="0">
                <a:solidFill>
                  <a:srgbClr val="000000"/>
                </a:solidFill>
                <a:latin typeface="+mj-lt"/>
                <a:ea typeface="Georgia"/>
                <a:cs typeface="Georgia"/>
                <a:sym typeface="Georgia"/>
              </a:rPr>
              <a:t>Learning Disability</a:t>
            </a:r>
            <a:r>
              <a:rPr lang="en-US" sz="3200" b="0" i="0" u="none" strike="noStrike" cap="none" baseline="0">
                <a:solidFill>
                  <a:srgbClr val="000000"/>
                </a:solidFill>
                <a:latin typeface="+mj-lt"/>
                <a:ea typeface="Georgia"/>
                <a:cs typeface="Georgia"/>
                <a:sym typeface="Georgia"/>
              </a:rPr>
              <a:t>: </a:t>
            </a:r>
          </a:p>
          <a:p>
            <a:pPr marL="342900" marR="0" lvl="0" indent="-342900" algn="l" rtl="0">
              <a:lnSpc>
                <a:spcPct val="100000"/>
              </a:lnSpc>
              <a:spcBef>
                <a:spcPts val="560"/>
              </a:spcBef>
              <a:spcAft>
                <a:spcPts val="0"/>
              </a:spcAft>
              <a:buClr>
                <a:schemeClr val="dk1"/>
              </a:buClr>
              <a:buSzPct val="25000"/>
              <a:buFont typeface="Georgia"/>
              <a:buNone/>
            </a:pPr>
            <a:r>
              <a:rPr lang="en-US" sz="2800" b="0" i="0" u="none" strike="noStrike" cap="none" baseline="0">
                <a:solidFill>
                  <a:schemeClr val="dk1"/>
                </a:solidFill>
                <a:latin typeface="+mj-lt"/>
                <a:ea typeface="Georgia"/>
                <a:cs typeface="Georgia"/>
                <a:sym typeface="Georgia"/>
              </a:rPr>
              <a:t>	A person learns and understands instructions in different ways; therefore the way a teacher teaches needs to be changed or modified to accommodate the person’s learning style. One example is Dyslexia.</a:t>
            </a:r>
          </a:p>
          <a:p>
            <a:pPr marL="342900" marR="0" lvl="0" indent="-342900" algn="l" rtl="0">
              <a:lnSpc>
                <a:spcPct val="100000"/>
              </a:lnSpc>
              <a:spcBef>
                <a:spcPts val="400"/>
              </a:spcBef>
              <a:spcAft>
                <a:spcPts val="0"/>
              </a:spcAft>
              <a:buClr>
                <a:schemeClr val="dk1"/>
              </a:buClr>
              <a:buFont typeface="Arial"/>
              <a:buNone/>
            </a:pPr>
            <a:endParaRPr sz="2000" b="0" i="0" u="none" strike="noStrike" cap="none" baseline="0">
              <a:solidFill>
                <a:schemeClr val="dk1"/>
              </a:solidFill>
              <a:latin typeface="+mj-lt"/>
              <a:sym typeface="Arial"/>
            </a:endParaRPr>
          </a:p>
          <a:p>
            <a:pPr marL="342900" marR="0" lvl="0" indent="-342900" algn="l" rtl="0">
              <a:lnSpc>
                <a:spcPct val="100000"/>
              </a:lnSpc>
              <a:spcBef>
                <a:spcPts val="640"/>
              </a:spcBef>
              <a:spcAft>
                <a:spcPts val="0"/>
              </a:spcAft>
              <a:buClr>
                <a:schemeClr val="dk1"/>
              </a:buClr>
              <a:buFont typeface="Arial"/>
              <a:buNone/>
            </a:pPr>
            <a:endParaRPr sz="3200" b="1" i="0" u="none" strike="noStrike" cap="none" baseline="0">
              <a:solidFill>
                <a:schemeClr val="dk1"/>
              </a:solidFill>
              <a:latin typeface="+mj-lt"/>
              <a:sym typeface="Arial"/>
            </a:endParaRPr>
          </a:p>
          <a:p>
            <a:pPr marL="342900" marR="0" lvl="0" indent="-139700" algn="l" rtl="0">
              <a:spcBef>
                <a:spcPts val="640"/>
              </a:spcBef>
              <a:spcAft>
                <a:spcPts val="0"/>
              </a:spcAft>
              <a:buClr>
                <a:schemeClr val="dk1"/>
              </a:buClr>
              <a:buFont typeface="Arial"/>
              <a:buNone/>
            </a:pPr>
            <a:endParaRPr sz="3200" b="1" i="0" u="none" strike="noStrike" cap="none" baseline="0">
              <a:solidFill>
                <a:schemeClr val="dk1"/>
              </a:solidFill>
              <a:latin typeface="+mj-lt"/>
              <a:sym typeface="Arial"/>
            </a:endParaRPr>
          </a:p>
        </p:txBody>
      </p:sp>
    </p:spTree>
    <p:extLst>
      <p:ext uri="{BB962C8B-B14F-4D97-AF65-F5344CB8AC3E}">
        <p14:creationId xmlns:p14="http://schemas.microsoft.com/office/powerpoint/2010/main" val="552783374"/>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685800" y="609600"/>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Georgia"/>
              <a:buNone/>
            </a:pPr>
            <a:r>
              <a:rPr lang="en-US" b="1" i="0" u="none" strike="noStrike" cap="none" baseline="0" dirty="0">
                <a:solidFill>
                  <a:schemeClr val="dk2"/>
                </a:solidFill>
                <a:latin typeface="+mj-lt"/>
                <a:ea typeface="Georgia"/>
                <a:cs typeface="Georgia"/>
                <a:sym typeface="Georgia"/>
              </a:rPr>
              <a:t>Terms </a:t>
            </a:r>
            <a:r>
              <a:rPr lang="en-US" b="1" i="0" u="sng" strike="noStrike" cap="none" baseline="0" dirty="0">
                <a:solidFill>
                  <a:schemeClr val="dk2"/>
                </a:solidFill>
                <a:latin typeface="+mj-lt"/>
                <a:ea typeface="Georgia"/>
                <a:cs typeface="Georgia"/>
                <a:sym typeface="Georgia"/>
              </a:rPr>
              <a:t>Confused</a:t>
            </a:r>
            <a:r>
              <a:rPr lang="en-US" b="1" i="0" u="none" strike="noStrike" cap="none" baseline="0" dirty="0">
                <a:solidFill>
                  <a:schemeClr val="dk2"/>
                </a:solidFill>
                <a:latin typeface="+mj-lt"/>
                <a:ea typeface="Georgia"/>
                <a:cs typeface="Georgia"/>
                <a:sym typeface="Georgia"/>
              </a:rPr>
              <a:t> with Intellectual Disability</a:t>
            </a:r>
          </a:p>
        </p:txBody>
      </p:sp>
      <p:sp>
        <p:nvSpPr>
          <p:cNvPr id="212" name="Shape 212"/>
          <p:cNvSpPr txBox="1">
            <a:spLocks noGrp="1"/>
          </p:cNvSpPr>
          <p:nvPr>
            <p:ph type="body" idx="1"/>
          </p:nvPr>
        </p:nvSpPr>
        <p:spPr>
          <a:xfrm>
            <a:off x="684212" y="2349500"/>
            <a:ext cx="7772400"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000000"/>
              </a:buClr>
              <a:buSzPct val="100000"/>
              <a:buFont typeface="Georgia"/>
              <a:buChar char="•"/>
            </a:pPr>
            <a:r>
              <a:rPr lang="en-US" b="1" i="0" u="none" strike="noStrike" cap="none" baseline="0" dirty="0">
                <a:solidFill>
                  <a:srgbClr val="000000"/>
                </a:solidFill>
                <a:latin typeface="+mj-lt"/>
                <a:ea typeface="Georgia"/>
                <a:cs typeface="Georgia"/>
                <a:sym typeface="Georgia"/>
              </a:rPr>
              <a:t>Mental Illness:</a:t>
            </a:r>
            <a:r>
              <a:rPr lang="en-US" b="0" i="0" u="none" strike="noStrike" cap="none" baseline="0" dirty="0">
                <a:solidFill>
                  <a:srgbClr val="000000"/>
                </a:solidFill>
                <a:latin typeface="+mj-lt"/>
                <a:ea typeface="Georgia"/>
                <a:cs typeface="Georgia"/>
                <a:sym typeface="Georgia"/>
              </a:rPr>
              <a:t> </a:t>
            </a:r>
            <a:endParaRPr lang="en-US" b="0" i="0" u="none" strike="noStrike" cap="none" baseline="0" dirty="0" smtClean="0">
              <a:solidFill>
                <a:srgbClr val="000000"/>
              </a:solidFill>
              <a:latin typeface="+mj-lt"/>
              <a:ea typeface="Georgia"/>
              <a:cs typeface="Georgia"/>
              <a:sym typeface="Georgia"/>
            </a:endParaRPr>
          </a:p>
          <a:p>
            <a:pPr marL="400050" lvl="1" indent="0">
              <a:spcBef>
                <a:spcPts val="0"/>
              </a:spcBef>
              <a:buClr>
                <a:srgbClr val="000000"/>
              </a:buClr>
              <a:buSzPct val="100000"/>
              <a:buNone/>
            </a:pPr>
            <a:r>
              <a:rPr lang="en-US" sz="2400" b="0" i="0" u="none" strike="noStrike" cap="none" baseline="0" dirty="0" smtClean="0">
                <a:solidFill>
                  <a:schemeClr val="dk1"/>
                </a:solidFill>
                <a:latin typeface="+mj-lt"/>
                <a:ea typeface="Georgia"/>
                <a:cs typeface="Georgia"/>
                <a:sym typeface="Georgia"/>
              </a:rPr>
              <a:t>Mental illnesses are characterized by changes in thinking, mood or </a:t>
            </a:r>
            <a:r>
              <a:rPr lang="en-US" sz="2400" b="0" i="0" u="none" strike="noStrike" cap="none" baseline="0" dirty="0" err="1" smtClean="0">
                <a:solidFill>
                  <a:schemeClr val="dk1"/>
                </a:solidFill>
                <a:latin typeface="+mj-lt"/>
                <a:ea typeface="Georgia"/>
                <a:cs typeface="Georgia"/>
                <a:sym typeface="Georgia"/>
              </a:rPr>
              <a:t>behaviour</a:t>
            </a:r>
            <a:r>
              <a:rPr lang="en-US" sz="2400" b="0" i="0" u="none" strike="noStrike" cap="none" baseline="0" dirty="0" smtClean="0">
                <a:solidFill>
                  <a:schemeClr val="dk1"/>
                </a:solidFill>
                <a:latin typeface="+mj-lt"/>
                <a:ea typeface="Georgia"/>
                <a:cs typeface="Georgia"/>
                <a:sym typeface="Georgia"/>
              </a:rPr>
              <a:t> associated with significant distress and impaired functioning. They can arise from a complex interaction of genetic, biological and environmental factors. Examples include depression, anxiety disorders and schizophrenia.</a:t>
            </a:r>
          </a:p>
          <a:p>
            <a:pPr marL="342900" marR="0" lvl="0" indent="-190500" algn="l" rtl="0">
              <a:spcBef>
                <a:spcPts val="480"/>
              </a:spcBef>
              <a:spcAft>
                <a:spcPts val="0"/>
              </a:spcAft>
              <a:buClr>
                <a:schemeClr val="dk1"/>
              </a:buClr>
              <a:buFont typeface="Arial"/>
              <a:buNone/>
            </a:pPr>
            <a:endParaRPr sz="2400" b="0" i="0" u="none" strike="noStrike" cap="none" baseline="0" dirty="0">
              <a:solidFill>
                <a:schemeClr val="dk1"/>
              </a:solidFill>
              <a:latin typeface="Georgia"/>
              <a:ea typeface="Georgia"/>
              <a:cs typeface="Georgia"/>
              <a:sym typeface="Georgia"/>
            </a:endParaRPr>
          </a:p>
        </p:txBody>
      </p:sp>
    </p:spTree>
    <p:extLst>
      <p:ext uri="{BB962C8B-B14F-4D97-AF65-F5344CB8AC3E}">
        <p14:creationId xmlns:p14="http://schemas.microsoft.com/office/powerpoint/2010/main" val="3678284275"/>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Shape 40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smtClean="0">
                <a:solidFill>
                  <a:schemeClr val="dk1"/>
                </a:solidFill>
                <a:latin typeface="Calibri"/>
                <a:ea typeface="Calibri"/>
                <a:cs typeface="Calibri"/>
                <a:sym typeface="Calibri"/>
              </a:rPr>
              <a:t>Social Support is Crucial</a:t>
            </a:r>
            <a:endParaRPr lang="en-US" sz="4400" b="1" i="0" u="none" strike="noStrike" cap="none" baseline="0" dirty="0">
              <a:solidFill>
                <a:schemeClr val="dk1"/>
              </a:solidFill>
              <a:latin typeface="Calibri"/>
              <a:ea typeface="Calibri"/>
              <a:cs typeface="Calibri"/>
              <a:sym typeface="Calibri"/>
            </a:endParaRPr>
          </a:p>
        </p:txBody>
      </p:sp>
      <p:sp>
        <p:nvSpPr>
          <p:cNvPr id="408" name="Shape 408"/>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dirty="0">
                <a:solidFill>
                  <a:schemeClr val="dk1"/>
                </a:solidFill>
                <a:latin typeface="Calibri"/>
                <a:ea typeface="Calibri"/>
                <a:cs typeface="Calibri"/>
                <a:sym typeface="Calibri"/>
              </a:rPr>
              <a:t>Four types of social support can help:</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Instrumental</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Structural</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Emotional</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Perceptive</a:t>
            </a:r>
          </a:p>
          <a:p>
            <a:pPr marL="742950" marR="0" lvl="1" indent="-107950" algn="l" rtl="0">
              <a:lnSpc>
                <a:spcPct val="100000"/>
              </a:lnSpc>
              <a:spcBef>
                <a:spcPts val="560"/>
              </a:spcBef>
              <a:spcAft>
                <a:spcPts val="0"/>
              </a:spcAft>
              <a:buClr>
                <a:schemeClr val="dk1"/>
              </a:buClr>
              <a:buFont typeface="Arial"/>
              <a:buNone/>
            </a:pPr>
            <a:endParaRPr sz="2800" b="0" i="0" u="none" strike="noStrike" cap="none" baseline="0" dirty="0">
              <a:solidFill>
                <a:schemeClr val="dk1"/>
              </a:solidFill>
              <a:latin typeface="Calibri"/>
              <a:ea typeface="Calibri"/>
              <a:cs typeface="Calibri"/>
              <a:sym typeface="Calibri"/>
            </a:endParaRPr>
          </a:p>
          <a:p>
            <a:pPr marL="742950" marR="0" lvl="1" indent="-107950" algn="l" rtl="0">
              <a:lnSpc>
                <a:spcPct val="100000"/>
              </a:lnSpc>
              <a:spcBef>
                <a:spcPts val="560"/>
              </a:spcBef>
              <a:spcAft>
                <a:spcPts val="0"/>
              </a:spcAft>
              <a:buClr>
                <a:schemeClr val="dk1"/>
              </a:buClr>
              <a:buFont typeface="Arial"/>
              <a:buNone/>
            </a:pPr>
            <a:endParaRPr sz="2000" b="0"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640"/>
              </a:spcBef>
              <a:spcAft>
                <a:spcPts val="0"/>
              </a:spcAft>
              <a:buClr>
                <a:schemeClr val="dk1"/>
              </a:buClr>
              <a:buSzPct val="100000"/>
              <a:buNone/>
            </a:pPr>
            <a:r>
              <a:rPr lang="en-US" sz="1800" b="0" i="0" u="none" strike="noStrike" cap="none" baseline="0" dirty="0" smtClean="0">
                <a:solidFill>
                  <a:schemeClr val="dk1"/>
                </a:solidFill>
                <a:latin typeface="Calibri"/>
                <a:ea typeface="Calibri"/>
                <a:cs typeface="Calibri"/>
                <a:sym typeface="Calibri"/>
              </a:rPr>
              <a:t>Source: Jennings</a:t>
            </a:r>
            <a:r>
              <a:rPr lang="en-US" sz="1800" b="0" i="0" u="none" strike="noStrike" cap="none" baseline="0" dirty="0">
                <a:solidFill>
                  <a:schemeClr val="dk1"/>
                </a:solidFill>
                <a:latin typeface="Calibri"/>
                <a:ea typeface="Calibri"/>
                <a:cs typeface="Calibri"/>
                <a:sym typeface="Calibri"/>
              </a:rPr>
              <a:t>, </a:t>
            </a:r>
            <a:r>
              <a:rPr lang="en-US" sz="1800" b="0" i="0" u="none" strike="noStrike" cap="none" baseline="0" dirty="0" err="1">
                <a:solidFill>
                  <a:schemeClr val="dk1"/>
                </a:solidFill>
                <a:latin typeface="Calibri"/>
                <a:ea typeface="Calibri"/>
                <a:cs typeface="Calibri"/>
                <a:sym typeface="Calibri"/>
              </a:rPr>
              <a:t>Khanlou</a:t>
            </a:r>
            <a:r>
              <a:rPr lang="en-US" sz="1800" b="0" i="0" u="none" strike="noStrike" cap="none" baseline="0" dirty="0">
                <a:solidFill>
                  <a:schemeClr val="dk1"/>
                </a:solidFill>
                <a:latin typeface="Calibri"/>
                <a:ea typeface="Calibri"/>
                <a:cs typeface="Calibri"/>
                <a:sym typeface="Calibri"/>
              </a:rPr>
              <a:t>, &amp; Su, </a:t>
            </a:r>
            <a:r>
              <a:rPr lang="en-US" sz="1800" b="0" i="0" u="none" strike="noStrike" cap="none" baseline="0" dirty="0" smtClean="0">
                <a:solidFill>
                  <a:schemeClr val="dk1"/>
                </a:solidFill>
                <a:latin typeface="Calibri"/>
                <a:ea typeface="Calibri"/>
                <a:cs typeface="Calibri"/>
                <a:sym typeface="Calibri"/>
              </a:rPr>
              <a:t>2014.</a:t>
            </a:r>
            <a:endParaRPr lang="en-US" sz="1800" b="0" i="0" u="none" strike="noStrike" cap="none" baseline="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8357949"/>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Shape 41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smtClean="0">
                <a:solidFill>
                  <a:schemeClr val="dk1"/>
                </a:solidFill>
                <a:latin typeface="Calibri"/>
                <a:ea typeface="Calibri"/>
                <a:cs typeface="Calibri"/>
                <a:sym typeface="Calibri"/>
              </a:rPr>
              <a:t>Instrumental Support</a:t>
            </a:r>
            <a:endParaRPr lang="en-US" sz="4400" b="1" i="0" u="none" strike="noStrike" cap="none" baseline="0" dirty="0">
              <a:solidFill>
                <a:schemeClr val="dk1"/>
              </a:solidFill>
              <a:latin typeface="Calibri"/>
              <a:ea typeface="Calibri"/>
              <a:cs typeface="Calibri"/>
              <a:sym typeface="Calibri"/>
            </a:endParaRPr>
          </a:p>
        </p:txBody>
      </p:sp>
      <p:sp>
        <p:nvSpPr>
          <p:cNvPr id="414" name="Shape 414"/>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dirty="0">
                <a:solidFill>
                  <a:schemeClr val="dk1"/>
                </a:solidFill>
                <a:latin typeface="Calibri"/>
                <a:ea typeface="Calibri"/>
                <a:cs typeface="Calibri"/>
                <a:sym typeface="Calibri"/>
              </a:rPr>
              <a:t>This is practical help:</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financial support</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caregiving</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respite services</a:t>
            </a:r>
          </a:p>
        </p:txBody>
      </p:sp>
    </p:spTree>
    <p:extLst>
      <p:ext uri="{BB962C8B-B14F-4D97-AF65-F5344CB8AC3E}">
        <p14:creationId xmlns:p14="http://schemas.microsoft.com/office/powerpoint/2010/main" val="454275434"/>
      </p:ext>
    </p:extLst>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Shape 41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smtClean="0">
                <a:solidFill>
                  <a:schemeClr val="dk1"/>
                </a:solidFill>
                <a:latin typeface="Calibri"/>
                <a:ea typeface="Calibri"/>
                <a:cs typeface="Calibri"/>
                <a:sym typeface="Calibri"/>
              </a:rPr>
              <a:t>Structural Support</a:t>
            </a:r>
            <a:endParaRPr lang="en-US" sz="4400" b="1" i="0" u="none" strike="noStrike" cap="none" baseline="0" dirty="0">
              <a:solidFill>
                <a:schemeClr val="dk1"/>
              </a:solidFill>
              <a:latin typeface="Calibri"/>
              <a:ea typeface="Calibri"/>
              <a:cs typeface="Calibri"/>
              <a:sym typeface="Calibri"/>
            </a:endParaRPr>
          </a:p>
        </p:txBody>
      </p:sp>
      <p:sp>
        <p:nvSpPr>
          <p:cNvPr id="420" name="Shape 42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Availability of and access to information and support services for people with </a:t>
            </a:r>
            <a:r>
              <a:rPr lang="en-US" sz="2800" b="0" i="0" u="none" strike="noStrike" cap="none" baseline="0" dirty="0" smtClean="0">
                <a:solidFill>
                  <a:schemeClr val="dk1"/>
                </a:solidFill>
                <a:latin typeface="Calibri"/>
                <a:ea typeface="Calibri"/>
                <a:cs typeface="Calibri"/>
                <a:sym typeface="Calibri"/>
              </a:rPr>
              <a:t>disabilities.</a:t>
            </a:r>
            <a:endParaRPr lang="en-US" sz="2800" b="0" i="0" u="none" strike="noStrike" cap="none" baseline="0" dirty="0">
              <a:solidFill>
                <a:schemeClr val="dk1"/>
              </a:solidFill>
              <a:latin typeface="Calibri"/>
              <a:ea typeface="Calibri"/>
              <a:cs typeface="Calibri"/>
              <a:sym typeface="Calibri"/>
            </a:endParaRPr>
          </a:p>
          <a:p>
            <a:pPr marL="342900" marR="0" lvl="0" indent="-342900" algn="l" rtl="0">
              <a:lnSpc>
                <a:spcPct val="100000"/>
              </a:lnSpc>
              <a:spcBef>
                <a:spcPts val="1200"/>
              </a:spcBef>
              <a:spcAft>
                <a:spcPts val="0"/>
              </a:spcAft>
              <a:buClr>
                <a:schemeClr val="dk1"/>
              </a:buClr>
              <a:buSzPct val="100000"/>
              <a:buFont typeface="Arial"/>
              <a:buChar char="•"/>
            </a:pPr>
            <a:endParaRPr lang="en-US" sz="2800" b="0" i="0" u="none" strike="noStrike" cap="none" baseline="0" dirty="0" smtClean="0">
              <a:solidFill>
                <a:schemeClr val="dk1"/>
              </a:solidFill>
              <a:latin typeface="Calibri"/>
              <a:ea typeface="Calibri"/>
              <a:cs typeface="Calibri"/>
              <a:sym typeface="Calibri"/>
            </a:endParaRPr>
          </a:p>
          <a:p>
            <a:pPr marL="342900" marR="0" lvl="0" indent="-342900" algn="l" rtl="0">
              <a:lnSpc>
                <a:spcPct val="100000"/>
              </a:lnSpc>
              <a:spcBef>
                <a:spcPts val="1200"/>
              </a:spcBef>
              <a:spcAft>
                <a:spcPts val="0"/>
              </a:spcAft>
              <a:buClr>
                <a:schemeClr val="dk1"/>
              </a:buClr>
              <a:buSzPct val="100000"/>
              <a:buFont typeface="Arial"/>
              <a:buChar char="•"/>
            </a:pPr>
            <a:r>
              <a:rPr lang="en-US" sz="2800" b="0" i="0" u="none" strike="noStrike" cap="none" baseline="0" dirty="0" smtClean="0">
                <a:solidFill>
                  <a:schemeClr val="dk1"/>
                </a:solidFill>
                <a:latin typeface="Calibri"/>
                <a:ea typeface="Calibri"/>
                <a:cs typeface="Calibri"/>
                <a:sym typeface="Calibri"/>
              </a:rPr>
              <a:t>Toronto </a:t>
            </a:r>
            <a:r>
              <a:rPr lang="en-US" sz="2800" b="0" i="0" u="none" strike="noStrike" cap="none" baseline="0" dirty="0">
                <a:solidFill>
                  <a:schemeClr val="dk1"/>
                </a:solidFill>
                <a:latin typeface="Calibri"/>
                <a:ea typeface="Calibri"/>
                <a:cs typeface="Calibri"/>
                <a:sym typeface="Calibri"/>
              </a:rPr>
              <a:t>has 37 agencies that provide supports to children and adults with developmental disabilities.</a:t>
            </a:r>
          </a:p>
          <a:p>
            <a:pPr marL="342900" marR="0" lvl="0" indent="-342900" algn="l" rtl="0">
              <a:lnSpc>
                <a:spcPct val="100000"/>
              </a:lnSpc>
              <a:spcBef>
                <a:spcPts val="1200"/>
              </a:spcBef>
              <a:spcAft>
                <a:spcPts val="0"/>
              </a:spcAft>
              <a:buClr>
                <a:schemeClr val="dk1"/>
              </a:buClr>
              <a:buSzPct val="100000"/>
              <a:buFont typeface="Arial"/>
              <a:buChar char="•"/>
            </a:pPr>
            <a:endParaRPr lang="en-US" sz="2800" b="0" i="0" u="none" strike="noStrike" cap="none" baseline="0" dirty="0" smtClean="0">
              <a:solidFill>
                <a:schemeClr val="dk1"/>
              </a:solidFill>
              <a:latin typeface="Calibri"/>
              <a:ea typeface="Calibri"/>
              <a:cs typeface="Calibri"/>
              <a:sym typeface="Calibri"/>
            </a:endParaRPr>
          </a:p>
          <a:p>
            <a:pPr marL="342900" marR="0" lvl="0" indent="-342900" algn="l" rtl="0">
              <a:lnSpc>
                <a:spcPct val="100000"/>
              </a:lnSpc>
              <a:spcBef>
                <a:spcPts val="1200"/>
              </a:spcBef>
              <a:spcAft>
                <a:spcPts val="0"/>
              </a:spcAft>
              <a:buClr>
                <a:schemeClr val="dk1"/>
              </a:buClr>
              <a:buSzPct val="100000"/>
              <a:buFont typeface="Arial"/>
              <a:buChar char="•"/>
            </a:pPr>
            <a:r>
              <a:rPr lang="en-US" sz="2800" b="0" i="0" u="none" strike="noStrike" cap="none" baseline="0" dirty="0" smtClean="0">
                <a:solidFill>
                  <a:schemeClr val="dk1"/>
                </a:solidFill>
                <a:latin typeface="Calibri"/>
                <a:ea typeface="Calibri"/>
                <a:cs typeface="Calibri"/>
                <a:sym typeface="Calibri"/>
              </a:rPr>
              <a:t>Not </a:t>
            </a:r>
            <a:r>
              <a:rPr lang="en-US" sz="2800" b="0" i="0" u="none" strike="noStrike" cap="none" baseline="0" dirty="0">
                <a:solidFill>
                  <a:schemeClr val="dk1"/>
                </a:solidFill>
                <a:latin typeface="Calibri"/>
                <a:ea typeface="Calibri"/>
                <a:cs typeface="Calibri"/>
                <a:sym typeface="Calibri"/>
              </a:rPr>
              <a:t>knowing about this kind of support can add the stress for parents.</a:t>
            </a:r>
          </a:p>
        </p:txBody>
      </p:sp>
    </p:spTree>
    <p:extLst>
      <p:ext uri="{BB962C8B-B14F-4D97-AF65-F5344CB8AC3E}">
        <p14:creationId xmlns:p14="http://schemas.microsoft.com/office/powerpoint/2010/main" val="2833931894"/>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OCASI</a:t>
            </a:r>
            <a:r>
              <a:rPr lang="en-US" sz="4400" b="0" i="0" u="none" strike="noStrike" cap="none" baseline="0">
                <a:solidFill>
                  <a:schemeClr val="dk1"/>
                </a:solidFill>
                <a:latin typeface="Calibri"/>
                <a:ea typeface="Calibri"/>
                <a:cs typeface="Calibri"/>
                <a:sym typeface="Calibri"/>
              </a:rPr>
              <a:t> -The Ontario Council of Agencies Serving Immigrants </a:t>
            </a:r>
          </a:p>
        </p:txBody>
      </p:sp>
      <p:sp>
        <p:nvSpPr>
          <p:cNvPr id="104" name="Shape 104"/>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just" rtl="0">
              <a:lnSpc>
                <a:spcPct val="100000"/>
              </a:lnSpc>
              <a:spcBef>
                <a:spcPts val="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OCASI was formed in 1978 to act as a collective voice for immigrant serving agencies and to coordinate responses to shared needs and concerns.</a:t>
            </a:r>
          </a:p>
          <a:p>
            <a:pPr marL="342900" marR="0" lvl="0" indent="-215900" algn="l" rtl="0">
              <a:lnSpc>
                <a:spcPct val="100000"/>
              </a:lnSpc>
              <a:spcBef>
                <a:spcPts val="400"/>
              </a:spcBef>
              <a:spcAft>
                <a:spcPts val="0"/>
              </a:spcAft>
              <a:buClr>
                <a:schemeClr val="dk1"/>
              </a:buClr>
              <a:buFont typeface="Arial"/>
              <a:buNone/>
            </a:pPr>
            <a:endParaRPr sz="2000" b="0" i="0" u="none" strike="noStrike" cap="none" baseline="0">
              <a:solidFill>
                <a:schemeClr val="dk1"/>
              </a:solidFill>
              <a:latin typeface="Calibri"/>
              <a:ea typeface="Calibri"/>
              <a:cs typeface="Calibri"/>
              <a:sym typeface="Calibri"/>
            </a:endParaRPr>
          </a:p>
          <a:p>
            <a:pPr marL="342900" marR="0" lvl="0" indent="-342900" algn="just" rtl="0">
              <a:lnSpc>
                <a:spcPct val="10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OCASI’s membership is comprised of more than 200 community-based organizations in the province of Ontario.</a:t>
            </a:r>
          </a:p>
          <a:p>
            <a:pPr marL="342900" marR="0" lvl="0" indent="-342900" algn="l" rtl="0">
              <a:lnSpc>
                <a:spcPct val="100000"/>
              </a:lnSpc>
              <a:spcBef>
                <a:spcPts val="400"/>
              </a:spcBef>
              <a:spcAft>
                <a:spcPts val="0"/>
              </a:spcAft>
              <a:buClr>
                <a:schemeClr val="dk1"/>
              </a:buClr>
              <a:buFont typeface="Calibri"/>
              <a:buNone/>
            </a:pPr>
            <a:endParaRPr sz="2000" b="1" i="0" u="none" strike="noStrike" cap="none" baseline="0">
              <a:solidFill>
                <a:schemeClr val="dk1"/>
              </a:solidFill>
              <a:latin typeface="Calibri"/>
              <a:ea typeface="Calibri"/>
              <a:cs typeface="Calibri"/>
              <a:sym typeface="Calibri"/>
            </a:endParaRPr>
          </a:p>
          <a:p>
            <a:pPr marL="342900" marR="0" lvl="0" indent="-342900" algn="l" rtl="0">
              <a:lnSpc>
                <a:spcPct val="100000"/>
              </a:lnSpc>
              <a:spcBef>
                <a:spcPts val="400"/>
              </a:spcBef>
              <a:spcAft>
                <a:spcPts val="0"/>
              </a:spcAft>
              <a:buClr>
                <a:schemeClr val="dk1"/>
              </a:buClr>
              <a:buSzPct val="25000"/>
              <a:buFont typeface="Calibri"/>
              <a:buNone/>
            </a:pPr>
            <a:r>
              <a:rPr lang="en-US" sz="2000" b="1" i="0" u="none" strike="noStrike" cap="none" baseline="0">
                <a:solidFill>
                  <a:schemeClr val="dk1"/>
                </a:solidFill>
                <a:latin typeface="Calibri"/>
                <a:ea typeface="Calibri"/>
                <a:cs typeface="Calibri"/>
                <a:sym typeface="Calibri"/>
              </a:rPr>
              <a:t>Mission</a:t>
            </a:r>
          </a:p>
          <a:p>
            <a:pPr marL="342900" marR="0" lvl="0" indent="-342900" algn="just" rtl="0">
              <a:lnSpc>
                <a:spcPct val="100000"/>
              </a:lnSpc>
              <a:spcBef>
                <a:spcPts val="400"/>
              </a:spcBef>
              <a:spcAft>
                <a:spcPts val="0"/>
              </a:spcAft>
              <a:buClr>
                <a:schemeClr val="dk1"/>
              </a:buClr>
              <a:buSzPct val="25000"/>
              <a:buFont typeface="Calibri"/>
              <a:buNone/>
            </a:pPr>
            <a:r>
              <a:rPr lang="en-US" sz="2000" b="0" i="1" u="none" strike="noStrike" cap="none" baseline="0">
                <a:solidFill>
                  <a:schemeClr val="dk1"/>
                </a:solidFill>
                <a:latin typeface="Calibri"/>
                <a:ea typeface="Calibri"/>
                <a:cs typeface="Calibri"/>
                <a:sym typeface="Calibri"/>
              </a:rPr>
              <a:t>	The Mission of OCASI is to achieve equality, access and full participation for immigrants and refugees in every aspect of Canadian life.</a:t>
            </a:r>
          </a:p>
          <a:p>
            <a:pPr marL="0" marR="0" lvl="0" indent="0" algn="l" rtl="0">
              <a:spcBef>
                <a:spcPts val="0"/>
              </a:spcBef>
              <a:buNone/>
            </a:pPr>
            <a:endParaRPr sz="2000" b="0" i="1"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CA" b="1" dirty="0" smtClean="0">
                <a:latin typeface="+mj-lt"/>
              </a:rPr>
              <a:t>To Find Services for Children and Adults With DD:</a:t>
            </a:r>
            <a:endParaRPr lang="en-CA" b="1" dirty="0">
              <a:latin typeface="+mj-lt"/>
            </a:endParaRPr>
          </a:p>
        </p:txBody>
      </p:sp>
      <p:sp>
        <p:nvSpPr>
          <p:cNvPr id="7" name="Text Placeholder 6"/>
          <p:cNvSpPr>
            <a:spLocks noGrp="1"/>
          </p:cNvSpPr>
          <p:nvPr>
            <p:ph type="body" idx="1"/>
          </p:nvPr>
        </p:nvSpPr>
        <p:spPr/>
        <p:txBody>
          <a:bodyPr/>
          <a:lstStyle/>
          <a:p>
            <a:pPr marL="203200" indent="0">
              <a:spcAft>
                <a:spcPts val="1200"/>
              </a:spcAft>
              <a:buNone/>
            </a:pPr>
            <a:r>
              <a:rPr lang="en-CA" dirty="0" smtClean="0">
                <a:latin typeface="+mj-lt"/>
                <a:hlinkClick r:id="rId2"/>
              </a:rPr>
              <a:t>www.dsotoronto.ca/agencies-list</a:t>
            </a:r>
            <a:endParaRPr lang="en-CA" dirty="0" smtClean="0">
              <a:latin typeface="+mj-lt"/>
            </a:endParaRPr>
          </a:p>
          <a:p>
            <a:r>
              <a:rPr lang="en-CA" dirty="0" smtClean="0">
                <a:latin typeface="+mj-lt"/>
              </a:rPr>
              <a:t> Community participation supports</a:t>
            </a:r>
          </a:p>
          <a:p>
            <a:r>
              <a:rPr lang="en-CA" dirty="0" smtClean="0">
                <a:latin typeface="+mj-lt"/>
              </a:rPr>
              <a:t> Family support</a:t>
            </a:r>
          </a:p>
          <a:p>
            <a:r>
              <a:rPr lang="en-CA" dirty="0" smtClean="0">
                <a:latin typeface="+mj-lt"/>
              </a:rPr>
              <a:t> Respite/caregiver support</a:t>
            </a:r>
          </a:p>
          <a:p>
            <a:r>
              <a:rPr lang="en-CA" dirty="0" smtClean="0">
                <a:latin typeface="+mj-lt"/>
              </a:rPr>
              <a:t> Person Directed Planning</a:t>
            </a:r>
          </a:p>
          <a:p>
            <a:r>
              <a:rPr lang="en-CA" dirty="0">
                <a:latin typeface="+mj-lt"/>
              </a:rPr>
              <a:t> </a:t>
            </a:r>
            <a:r>
              <a:rPr lang="en-CA" dirty="0" smtClean="0">
                <a:latin typeface="+mj-lt"/>
              </a:rPr>
              <a:t>Residential services and support</a:t>
            </a:r>
          </a:p>
          <a:p>
            <a:r>
              <a:rPr lang="en-CA" dirty="0" smtClean="0">
                <a:latin typeface="+mj-lt"/>
              </a:rPr>
              <a:t> Specialized support</a:t>
            </a:r>
          </a:p>
        </p:txBody>
      </p:sp>
      <p:sp>
        <p:nvSpPr>
          <p:cNvPr id="5" name="Slide Number Placeholder 4"/>
          <p:cNvSpPr>
            <a:spLocks noGrp="1"/>
          </p:cNvSpPr>
          <p:nvPr>
            <p:ph type="sldNum" idx="4294967295"/>
          </p:nvPr>
        </p:nvSpPr>
        <p:spPr>
          <a:xfrm>
            <a:off x="6553200" y="6356350"/>
            <a:ext cx="2133599" cy="365125"/>
          </a:xfrm>
          <a:prstGeom prst="rect">
            <a:avLst/>
          </a:prstGeom>
        </p:spPr>
        <p:txBody>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smtClean="0">
                <a:solidFill>
                  <a:srgbClr val="898989"/>
                </a:solidFill>
                <a:latin typeface="Calibri"/>
                <a:ea typeface="Calibri"/>
                <a:cs typeface="Calibri"/>
                <a:sym typeface="Calibri"/>
              </a:rPr>
              <a:t>30</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36564818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Shape 42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smtClean="0">
                <a:solidFill>
                  <a:schemeClr val="dk1"/>
                </a:solidFill>
                <a:latin typeface="Calibri"/>
                <a:ea typeface="Calibri"/>
                <a:cs typeface="Calibri"/>
                <a:sym typeface="Calibri"/>
              </a:rPr>
              <a:t>Emotional Support</a:t>
            </a:r>
            <a:endParaRPr lang="en-US" sz="4400" b="1" i="0" u="none" strike="noStrike" cap="none" baseline="0" dirty="0">
              <a:solidFill>
                <a:schemeClr val="dk1"/>
              </a:solidFill>
              <a:latin typeface="Calibri"/>
              <a:ea typeface="Calibri"/>
              <a:cs typeface="Calibri"/>
              <a:sym typeface="Calibri"/>
            </a:endParaRPr>
          </a:p>
        </p:txBody>
      </p:sp>
      <p:sp>
        <p:nvSpPr>
          <p:cNvPr id="426" name="Shape 426"/>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dirty="0">
                <a:solidFill>
                  <a:schemeClr val="dk1"/>
                </a:solidFill>
                <a:latin typeface="Calibri"/>
                <a:ea typeface="Calibri"/>
                <a:cs typeface="Calibri"/>
                <a:sym typeface="Calibri"/>
              </a:rPr>
              <a:t>Support of family, friends, and professionals.</a:t>
            </a:r>
          </a:p>
          <a:p>
            <a:pPr marL="342900" marR="0" lvl="0" indent="-342900" algn="l" rtl="0">
              <a:lnSpc>
                <a:spcPct val="100000"/>
              </a:lnSpc>
              <a:spcBef>
                <a:spcPts val="1800"/>
              </a:spcBef>
              <a:spcAft>
                <a:spcPts val="0"/>
              </a:spcAft>
              <a:buClr>
                <a:schemeClr val="dk1"/>
              </a:buClr>
              <a:buSzPct val="100000"/>
              <a:buFont typeface="Arial"/>
              <a:buChar char="•"/>
            </a:pPr>
            <a:r>
              <a:rPr lang="en-US" sz="3200" b="0" i="0" u="none" strike="noStrike" cap="none" baseline="0" dirty="0">
                <a:solidFill>
                  <a:schemeClr val="dk1"/>
                </a:solidFill>
                <a:latin typeface="Calibri"/>
                <a:ea typeface="Calibri"/>
                <a:cs typeface="Calibri"/>
                <a:sym typeface="Calibri"/>
              </a:rPr>
              <a:t>Many newcomers have no family here and have not yet established the social networks that can provide this kind of help.</a:t>
            </a:r>
          </a:p>
          <a:p>
            <a:pPr marL="342900" marR="0" lvl="0" indent="-342900" algn="l" rtl="0">
              <a:lnSpc>
                <a:spcPct val="100000"/>
              </a:lnSpc>
              <a:spcBef>
                <a:spcPts val="1800"/>
              </a:spcBef>
              <a:spcAft>
                <a:spcPts val="0"/>
              </a:spcAft>
              <a:buClr>
                <a:schemeClr val="dk1"/>
              </a:buClr>
              <a:buSzPct val="100000"/>
              <a:buFont typeface="Arial"/>
              <a:buChar char="•"/>
            </a:pPr>
            <a:r>
              <a:rPr lang="en-US" sz="3200" b="0" i="0" u="none" strike="noStrike" cap="none" baseline="0" dirty="0">
                <a:solidFill>
                  <a:schemeClr val="dk1"/>
                </a:solidFill>
                <a:latin typeface="Calibri"/>
                <a:ea typeface="Calibri"/>
                <a:cs typeface="Calibri"/>
                <a:sym typeface="Calibri"/>
              </a:rPr>
              <a:t>Importance of cultural awareness and cultural humility approach (vs ‘cultural competence</a:t>
            </a:r>
            <a:r>
              <a:rPr lang="en-US" sz="3200" b="0" i="0" u="none" strike="noStrike" cap="none" baseline="0" dirty="0" smtClean="0">
                <a:solidFill>
                  <a:schemeClr val="dk1"/>
                </a:solidFill>
                <a:latin typeface="Calibri"/>
                <a:ea typeface="Calibri"/>
                <a:cs typeface="Calibri"/>
                <a:sym typeface="Calibri"/>
              </a:rPr>
              <a:t>’).</a:t>
            </a:r>
            <a:endParaRPr lang="en-US" sz="3200" b="0" i="0" u="none" strike="noStrike" cap="none" baseline="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699656"/>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smtClean="0">
                <a:solidFill>
                  <a:schemeClr val="dk1"/>
                </a:solidFill>
                <a:latin typeface="Calibri"/>
                <a:ea typeface="Calibri"/>
                <a:cs typeface="Calibri"/>
                <a:sym typeface="Calibri"/>
              </a:rPr>
              <a:t>“Every Door is The Right Door”</a:t>
            </a:r>
            <a:endParaRPr lang="en-US" sz="4400" b="1" i="0" u="none" strike="noStrike" cap="none" baseline="0" dirty="0">
              <a:solidFill>
                <a:schemeClr val="dk1"/>
              </a:solidFill>
              <a:latin typeface="Calibri"/>
              <a:ea typeface="Calibri"/>
              <a:cs typeface="Calibri"/>
              <a:sym typeface="Calibri"/>
            </a:endParaRPr>
          </a:p>
        </p:txBody>
      </p:sp>
      <p:sp>
        <p:nvSpPr>
          <p:cNvPr id="432" name="Shape 432"/>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800" b="0" i="0" u="none" strike="noStrike" cap="none" baseline="0" dirty="0">
                <a:solidFill>
                  <a:schemeClr val="dk1"/>
                </a:solidFill>
                <a:latin typeface="+mj-lt"/>
                <a:ea typeface="Calibri"/>
                <a:cs typeface="Calibri"/>
                <a:sym typeface="Calibri"/>
              </a:rPr>
              <a:t>As a </a:t>
            </a:r>
            <a:r>
              <a:rPr lang="en-US" sz="2800" b="0" i="0" u="none" strike="noStrike" cap="none" baseline="0" dirty="0" smtClean="0">
                <a:solidFill>
                  <a:schemeClr val="dk1"/>
                </a:solidFill>
                <a:latin typeface="+mj-lt"/>
                <a:ea typeface="Calibri"/>
                <a:cs typeface="Calibri"/>
                <a:sym typeface="Calibri"/>
              </a:rPr>
              <a:t>service</a:t>
            </a:r>
            <a:r>
              <a:rPr lang="en-US" sz="2800" b="0" i="0" u="none" strike="noStrike" cap="none" dirty="0" smtClean="0">
                <a:solidFill>
                  <a:schemeClr val="dk1"/>
                </a:solidFill>
                <a:latin typeface="+mj-lt"/>
                <a:ea typeface="Calibri"/>
                <a:cs typeface="Calibri"/>
                <a:sym typeface="Calibri"/>
              </a:rPr>
              <a:t> provider </a:t>
            </a:r>
            <a:r>
              <a:rPr lang="en-US" sz="2800" b="0" i="0" u="none" strike="noStrike" cap="none" baseline="0" dirty="0" smtClean="0">
                <a:solidFill>
                  <a:schemeClr val="dk1"/>
                </a:solidFill>
                <a:latin typeface="+mj-lt"/>
                <a:ea typeface="Calibri"/>
                <a:cs typeface="Calibri"/>
                <a:sym typeface="Calibri"/>
              </a:rPr>
              <a:t>you </a:t>
            </a:r>
            <a:r>
              <a:rPr lang="en-US" sz="2800" b="0" i="0" u="none" strike="noStrike" cap="none" baseline="0" dirty="0">
                <a:solidFill>
                  <a:schemeClr val="dk1"/>
                </a:solidFill>
                <a:latin typeface="+mj-lt"/>
                <a:ea typeface="Calibri"/>
                <a:cs typeface="Calibri"/>
                <a:sym typeface="Calibri"/>
              </a:rPr>
              <a:t>are “the right door” to other services. </a:t>
            </a:r>
            <a:endParaRPr lang="en-US" sz="2800" b="0" i="0" u="none" strike="noStrike" cap="none" baseline="0" dirty="0" smtClean="0">
              <a:solidFill>
                <a:schemeClr val="dk1"/>
              </a:solidFill>
              <a:latin typeface="+mj-lt"/>
              <a:ea typeface="Calibri"/>
              <a:cs typeface="Calibri"/>
              <a:sym typeface="Calibri"/>
            </a:endParaRPr>
          </a:p>
          <a:p>
            <a:pPr marL="342900" marR="0" lvl="0" indent="-342900" algn="l" rtl="0">
              <a:lnSpc>
                <a:spcPct val="100000"/>
              </a:lnSpc>
              <a:spcBef>
                <a:spcPts val="0"/>
              </a:spcBef>
              <a:spcAft>
                <a:spcPts val="0"/>
              </a:spcAft>
              <a:buClr>
                <a:schemeClr val="dk1"/>
              </a:buClr>
              <a:buSzPct val="100000"/>
              <a:buFont typeface="Arial"/>
              <a:buChar char="•"/>
            </a:pPr>
            <a:endParaRPr lang="en-US" sz="2800" b="0" i="0" u="none" strike="noStrike" cap="none" baseline="0" dirty="0">
              <a:solidFill>
                <a:schemeClr val="dk1"/>
              </a:solidFill>
              <a:latin typeface="+mj-lt"/>
              <a:ea typeface="Calibri"/>
              <a:cs typeface="Calibri"/>
              <a:sym typeface="Calibri"/>
            </a:endParaRPr>
          </a:p>
          <a:p>
            <a:pPr marL="342900" marR="0" lvl="0" indent="-342900" algn="l" rtl="0">
              <a:lnSpc>
                <a:spcPct val="100000"/>
              </a:lnSpc>
              <a:spcBef>
                <a:spcPts val="1200"/>
              </a:spcBef>
              <a:spcAft>
                <a:spcPts val="0"/>
              </a:spcAft>
              <a:buClr>
                <a:schemeClr val="dk1"/>
              </a:buClr>
              <a:buSzPct val="100000"/>
              <a:buFont typeface="Arial"/>
              <a:buChar char="•"/>
            </a:pPr>
            <a:r>
              <a:rPr lang="en-US" sz="2800" b="0" i="0" u="none" strike="noStrike" cap="none" baseline="0" dirty="0">
                <a:solidFill>
                  <a:schemeClr val="dk1"/>
                </a:solidFill>
                <a:latin typeface="+mj-lt"/>
                <a:ea typeface="Calibri"/>
                <a:cs typeface="Calibri"/>
                <a:sym typeface="Calibri"/>
              </a:rPr>
              <a:t>Network with professionals in other sectors such as mental health and developmental disability sectors. </a:t>
            </a:r>
            <a:endParaRPr lang="en-US" sz="2800" b="0" i="0" u="none" strike="noStrike" cap="none" baseline="0" dirty="0" smtClean="0">
              <a:solidFill>
                <a:schemeClr val="dk1"/>
              </a:solidFill>
              <a:latin typeface="+mj-lt"/>
              <a:ea typeface="Calibri"/>
              <a:cs typeface="Calibri"/>
              <a:sym typeface="Calibri"/>
            </a:endParaRPr>
          </a:p>
          <a:p>
            <a:pPr marL="342900" marR="0" lvl="0" indent="-342900" algn="l" rtl="0">
              <a:lnSpc>
                <a:spcPct val="100000"/>
              </a:lnSpc>
              <a:spcBef>
                <a:spcPts val="1200"/>
              </a:spcBef>
              <a:spcAft>
                <a:spcPts val="0"/>
              </a:spcAft>
              <a:buClr>
                <a:schemeClr val="dk1"/>
              </a:buClr>
              <a:buSzPct val="100000"/>
              <a:buFont typeface="Arial"/>
              <a:buChar char="•"/>
            </a:pPr>
            <a:endParaRPr lang="en-US" sz="2800" dirty="0" smtClean="0">
              <a:latin typeface="+mj-lt"/>
            </a:endParaRPr>
          </a:p>
          <a:p>
            <a:pPr marL="342900" marR="0" lvl="0" indent="-342900" algn="l" rtl="0">
              <a:lnSpc>
                <a:spcPct val="100000"/>
              </a:lnSpc>
              <a:spcBef>
                <a:spcPts val="1200"/>
              </a:spcBef>
              <a:spcAft>
                <a:spcPts val="0"/>
              </a:spcAft>
              <a:buClr>
                <a:schemeClr val="dk1"/>
              </a:buClr>
              <a:buSzPct val="100000"/>
              <a:buFont typeface="Arial"/>
              <a:buChar char="•"/>
            </a:pPr>
            <a:r>
              <a:rPr lang="en-US" sz="2800" dirty="0" smtClean="0">
                <a:latin typeface="+mj-lt"/>
              </a:rPr>
              <a:t>211Toronto has expanded it services to include more languages. </a:t>
            </a:r>
            <a:endParaRPr lang="en-US" sz="2800" b="0" i="0" u="none" strike="noStrike" cap="none" baseline="0" dirty="0">
              <a:solidFill>
                <a:schemeClr val="dk1"/>
              </a:solidFill>
              <a:latin typeface="+mj-lt"/>
              <a:ea typeface="Calibri"/>
              <a:cs typeface="Calibri"/>
              <a:sym typeface="Calibri"/>
            </a:endParaRPr>
          </a:p>
        </p:txBody>
      </p:sp>
    </p:spTree>
    <p:extLst>
      <p:ext uri="{BB962C8B-B14F-4D97-AF65-F5344CB8AC3E}">
        <p14:creationId xmlns:p14="http://schemas.microsoft.com/office/powerpoint/2010/main" val="474198536"/>
      </p:ext>
    </p:extLst>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pic>
        <p:nvPicPr>
          <p:cNvPr id="539" name="Shape 539"/>
          <p:cNvPicPr preferRelativeResize="0"/>
          <p:nvPr/>
        </p:nvPicPr>
        <p:blipFill rotWithShape="1">
          <a:blip r:embed="rId3">
            <a:alphaModFix/>
          </a:blip>
          <a:srcRect/>
          <a:stretch/>
        </p:blipFill>
        <p:spPr>
          <a:xfrm>
            <a:off x="4419600" y="228600"/>
            <a:ext cx="4100512" cy="5695950"/>
          </a:xfrm>
          <a:prstGeom prst="rect">
            <a:avLst/>
          </a:prstGeom>
          <a:noFill/>
          <a:ln>
            <a:noFill/>
          </a:ln>
        </p:spPr>
      </p:pic>
      <p:sp>
        <p:nvSpPr>
          <p:cNvPr id="540" name="Shape 540"/>
          <p:cNvSpPr txBox="1"/>
          <p:nvPr/>
        </p:nvSpPr>
        <p:spPr>
          <a:xfrm>
            <a:off x="251520" y="2133600"/>
            <a:ext cx="4682429" cy="3170236"/>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Georgia"/>
              <a:buNone/>
            </a:pPr>
            <a:r>
              <a:rPr lang="en-US" sz="4400" b="1" i="0" u="none" strike="noStrike" cap="none" baseline="0" dirty="0">
                <a:solidFill>
                  <a:srgbClr val="000000"/>
                </a:solidFill>
                <a:latin typeface="Calibri" panose="020F0502020204030204" pitchFamily="34" charset="0"/>
                <a:ea typeface="Georgia"/>
                <a:cs typeface="Calibri" panose="020F0502020204030204" pitchFamily="34" charset="0"/>
                <a:sym typeface="Georgia"/>
              </a:rPr>
              <a:t>Supports and Services for Children and Families</a:t>
            </a:r>
          </a:p>
          <a:p>
            <a:pPr marL="0" marR="0" lvl="0" indent="0" algn="l" rtl="0">
              <a:lnSpc>
                <a:spcPct val="100000"/>
              </a:lnSpc>
              <a:spcBef>
                <a:spcPts val="0"/>
              </a:spcBef>
              <a:spcAft>
                <a:spcPts val="0"/>
              </a:spcAft>
              <a:buNone/>
            </a:pPr>
            <a:endParaRPr sz="4400" b="1" i="0" u="none" strike="noStrike" cap="none" baseline="0" dirty="0">
              <a:solidFill>
                <a:srgbClr val="000000"/>
              </a:solidFill>
              <a:latin typeface="Calibri" panose="020F0502020204030204" pitchFamily="34" charset="0"/>
              <a:ea typeface="Georgia"/>
              <a:cs typeface="Calibri" panose="020F0502020204030204" pitchFamily="34" charset="0"/>
              <a:sym typeface="Georgia"/>
            </a:endParaRPr>
          </a:p>
        </p:txBody>
      </p:sp>
    </p:spTree>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pic>
        <p:nvPicPr>
          <p:cNvPr id="545" name="Shape 545"/>
          <p:cNvPicPr preferRelativeResize="0"/>
          <p:nvPr/>
        </p:nvPicPr>
        <p:blipFill rotWithShape="1">
          <a:blip r:embed="rId3">
            <a:alphaModFix/>
          </a:blip>
          <a:srcRect/>
          <a:stretch/>
        </p:blipFill>
        <p:spPr>
          <a:xfrm>
            <a:off x="5943600" y="2438400"/>
            <a:ext cx="2616200" cy="1741486"/>
          </a:xfrm>
          <a:prstGeom prst="rect">
            <a:avLst/>
          </a:prstGeom>
          <a:noFill/>
          <a:ln>
            <a:noFill/>
          </a:ln>
        </p:spPr>
      </p:pic>
      <p:sp>
        <p:nvSpPr>
          <p:cNvPr id="546" name="Shape 546"/>
          <p:cNvSpPr txBox="1">
            <a:spLocks noGrp="1"/>
          </p:cNvSpPr>
          <p:nvPr>
            <p:ph type="title"/>
          </p:nvPr>
        </p:nvSpPr>
        <p:spPr>
          <a:xfrm>
            <a:off x="0" y="228600"/>
            <a:ext cx="9144000" cy="11430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Georgia"/>
              <a:buNone/>
            </a:pPr>
            <a:r>
              <a:rPr lang="en-US" sz="36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What is available for a </a:t>
            </a: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a:r>
            <a:b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b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Newborn-6 year old child</a:t>
            </a:r>
          </a:p>
        </p:txBody>
      </p:sp>
      <p:sp>
        <p:nvSpPr>
          <p:cNvPr id="547" name="Shape 547"/>
          <p:cNvSpPr txBox="1">
            <a:spLocks noGrp="1"/>
          </p:cNvSpPr>
          <p:nvPr>
            <p:ph type="body" idx="1"/>
          </p:nvPr>
        </p:nvSpPr>
        <p:spPr>
          <a:xfrm>
            <a:off x="533400" y="1981200"/>
            <a:ext cx="7772400"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Childcare and early childhood programs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Speech and language support</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Occupational therapy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Physiotherapy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err="1">
                <a:solidFill>
                  <a:schemeClr val="dk1"/>
                </a:solidFill>
                <a:latin typeface="Calibri" panose="020F0502020204030204" pitchFamily="34" charset="0"/>
                <a:ea typeface="Georgia"/>
                <a:cs typeface="Calibri" panose="020F0502020204030204" pitchFamily="34" charset="0"/>
                <a:sym typeface="Georgia"/>
              </a:rPr>
              <a:t>Behavioural</a:t>
            </a: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 management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Access to infant development programs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Family counselling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Referral and information for developmental assessments</a:t>
            </a:r>
          </a:p>
        </p:txBody>
      </p:sp>
    </p:spTree>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pic>
        <p:nvPicPr>
          <p:cNvPr id="553" name="Shape 553"/>
          <p:cNvPicPr preferRelativeResize="0"/>
          <p:nvPr/>
        </p:nvPicPr>
        <p:blipFill rotWithShape="1">
          <a:blip r:embed="rId3">
            <a:alphaModFix/>
          </a:blip>
          <a:srcRect/>
          <a:stretch/>
        </p:blipFill>
        <p:spPr>
          <a:xfrm>
            <a:off x="4343400" y="1752600"/>
            <a:ext cx="4267199" cy="1465261"/>
          </a:xfrm>
          <a:prstGeom prst="rect">
            <a:avLst/>
          </a:prstGeom>
          <a:noFill/>
          <a:ln>
            <a:noFill/>
          </a:ln>
        </p:spPr>
      </p:pic>
      <p:sp>
        <p:nvSpPr>
          <p:cNvPr id="554" name="Shape 554"/>
          <p:cNvSpPr txBox="1">
            <a:spLocks noGrp="1"/>
          </p:cNvSpPr>
          <p:nvPr>
            <p:ph type="title"/>
          </p:nvPr>
        </p:nvSpPr>
        <p:spPr>
          <a:xfrm>
            <a:off x="0" y="609600"/>
            <a:ext cx="9144000" cy="11430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Georgia"/>
              <a:buNone/>
            </a:pPr>
            <a:r>
              <a:rPr lang="en-US" sz="36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Who to contact for services for a </a:t>
            </a: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a:r>
            <a:b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b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Newborn-6 year old child</a:t>
            </a:r>
          </a:p>
        </p:txBody>
      </p:sp>
      <p:pic>
        <p:nvPicPr>
          <p:cNvPr id="555" name="Shape 555"/>
          <p:cNvPicPr preferRelativeResize="0"/>
          <p:nvPr/>
        </p:nvPicPr>
        <p:blipFill rotWithShape="1">
          <a:blip r:embed="rId4">
            <a:alphaModFix/>
          </a:blip>
          <a:srcRect/>
          <a:stretch/>
        </p:blipFill>
        <p:spPr>
          <a:xfrm>
            <a:off x="533400" y="2286000"/>
            <a:ext cx="3733800" cy="2800349"/>
          </a:xfrm>
          <a:prstGeom prst="rect">
            <a:avLst/>
          </a:prstGeom>
          <a:noFill/>
          <a:ln>
            <a:noFill/>
          </a:ln>
        </p:spPr>
      </p:pic>
      <p:sp>
        <p:nvSpPr>
          <p:cNvPr id="556" name="Shape 556"/>
          <p:cNvSpPr txBox="1"/>
          <p:nvPr/>
        </p:nvSpPr>
        <p:spPr>
          <a:xfrm>
            <a:off x="4572000" y="3352800"/>
            <a:ext cx="3962399" cy="10160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Georgia"/>
              <a:buNone/>
            </a:pPr>
            <a:r>
              <a:rPr lang="en-US" sz="3600" b="0" i="0" u="none" strike="noStrike" cap="none" baseline="0">
                <a:solidFill>
                  <a:srgbClr val="000000"/>
                </a:solidFill>
                <a:latin typeface="Georgia"/>
                <a:ea typeface="Georgia"/>
                <a:cs typeface="Georgia"/>
                <a:sym typeface="Georgia"/>
              </a:rPr>
              <a:t> (416) 920-6543</a:t>
            </a:r>
          </a:p>
          <a:p>
            <a:pPr marL="0" marR="0" lvl="0" indent="0" algn="l" rtl="0">
              <a:lnSpc>
                <a:spcPct val="100000"/>
              </a:lnSpc>
              <a:spcBef>
                <a:spcPts val="0"/>
              </a:spcBef>
              <a:spcAft>
                <a:spcPts val="0"/>
              </a:spcAft>
              <a:buNone/>
            </a:pPr>
            <a:endParaRPr sz="3600" b="0" i="0" u="none" strike="noStrike" cap="none" baseline="0">
              <a:solidFill>
                <a:srgbClr val="000000"/>
              </a:solidFill>
              <a:latin typeface="Georgia"/>
              <a:ea typeface="Georgia"/>
              <a:cs typeface="Georgia"/>
              <a:sym typeface="Georgia"/>
            </a:endParaRPr>
          </a:p>
        </p:txBody>
      </p:sp>
    </p:spTree>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Shape 562"/>
          <p:cNvSpPr txBox="1">
            <a:spLocks noGrp="1"/>
          </p:cNvSpPr>
          <p:nvPr>
            <p:ph type="title"/>
          </p:nvPr>
        </p:nvSpPr>
        <p:spPr>
          <a:xfrm>
            <a:off x="251520" y="609600"/>
            <a:ext cx="8206680" cy="11430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Georgia"/>
              <a:buNone/>
            </a:pPr>
            <a:r>
              <a:rPr lang="en-US" sz="36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What is available for a </a:t>
            </a: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a:r>
            <a:b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b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6-16 year old child</a:t>
            </a:r>
          </a:p>
        </p:txBody>
      </p:sp>
      <p:sp>
        <p:nvSpPr>
          <p:cNvPr id="563" name="Shape 563"/>
          <p:cNvSpPr txBox="1">
            <a:spLocks noGrp="1"/>
          </p:cNvSpPr>
          <p:nvPr>
            <p:ph type="body" idx="1"/>
          </p:nvPr>
        </p:nvSpPr>
        <p:spPr>
          <a:xfrm>
            <a:off x="685800" y="1981200"/>
            <a:ext cx="3809999"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Georgia"/>
              <a:buChar char="•"/>
            </a:pPr>
            <a:r>
              <a:rPr lang="en-US" sz="2400" b="0" i="0" u="none" strike="noStrike" cap="none" baseline="0">
                <a:solidFill>
                  <a:schemeClr val="dk1"/>
                </a:solidFill>
                <a:latin typeface="Calibri" panose="020F0502020204030204" pitchFamily="34" charset="0"/>
                <a:ea typeface="Georgia"/>
                <a:cs typeface="Calibri" panose="020F0502020204030204" pitchFamily="34" charset="0"/>
                <a:sym typeface="Georgia"/>
              </a:rPr>
              <a:t>School Support</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a:solidFill>
                  <a:schemeClr val="dk1"/>
                </a:solidFill>
                <a:latin typeface="Calibri" panose="020F0502020204030204" pitchFamily="34" charset="0"/>
                <a:ea typeface="Georgia"/>
                <a:cs typeface="Calibri" panose="020F0502020204030204" pitchFamily="34" charset="0"/>
                <a:sym typeface="Georgia"/>
              </a:rPr>
              <a:t>Home Management</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a:solidFill>
                  <a:schemeClr val="dk1"/>
                </a:solidFill>
                <a:latin typeface="Calibri" panose="020F0502020204030204" pitchFamily="34" charset="0"/>
                <a:ea typeface="Georgia"/>
                <a:cs typeface="Calibri" panose="020F0502020204030204" pitchFamily="34" charset="0"/>
                <a:sym typeface="Georgia"/>
              </a:rPr>
              <a:t>Literacy</a:t>
            </a:r>
          </a:p>
          <a:p>
            <a:pPr marL="342900" marR="0" lvl="0" indent="-342900" algn="l" rtl="0">
              <a:lnSpc>
                <a:spcPct val="100000"/>
              </a:lnSpc>
              <a:spcBef>
                <a:spcPts val="480"/>
              </a:spcBef>
              <a:spcAft>
                <a:spcPts val="0"/>
              </a:spcAft>
              <a:buClr>
                <a:schemeClr val="dk1"/>
              </a:buClr>
              <a:buSzPct val="100000"/>
              <a:buFont typeface="Georgia"/>
              <a:buChar char="•"/>
            </a:pPr>
            <a:r>
              <a:rPr lang="en-US" sz="2400" b="1" i="0" u="none" strike="noStrike" cap="none" baseline="0">
                <a:solidFill>
                  <a:schemeClr val="dk1"/>
                </a:solidFill>
                <a:latin typeface="Calibri" panose="020F0502020204030204" pitchFamily="34" charset="0"/>
                <a:ea typeface="Georgia"/>
                <a:cs typeface="Calibri" panose="020F0502020204030204" pitchFamily="34" charset="0"/>
                <a:sym typeface="Georgia"/>
              </a:rPr>
              <a:t>Respite</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a:solidFill>
                  <a:schemeClr val="dk1"/>
                </a:solidFill>
                <a:latin typeface="Calibri" panose="020F0502020204030204" pitchFamily="34" charset="0"/>
                <a:ea typeface="Georgia"/>
                <a:cs typeface="Calibri" panose="020F0502020204030204" pitchFamily="34" charset="0"/>
                <a:sym typeface="Georgia"/>
              </a:rPr>
              <a:t>Behaviour Services </a:t>
            </a:r>
          </a:p>
          <a:p>
            <a:pPr marL="342900" marR="0" lvl="0" indent="-342900" algn="l" rtl="0">
              <a:lnSpc>
                <a:spcPct val="100000"/>
              </a:lnSpc>
              <a:spcBef>
                <a:spcPts val="480"/>
              </a:spcBef>
              <a:spcAft>
                <a:spcPts val="0"/>
              </a:spcAft>
              <a:buClr>
                <a:schemeClr val="dk1"/>
              </a:buClr>
              <a:buSzPct val="100000"/>
              <a:buFont typeface="Georgia"/>
              <a:buChar char="•"/>
            </a:pPr>
            <a:r>
              <a:rPr lang="en-US" sz="2400" b="0" i="0" u="none" strike="noStrike" cap="none" baseline="0">
                <a:solidFill>
                  <a:schemeClr val="dk1"/>
                </a:solidFill>
                <a:latin typeface="Calibri" panose="020F0502020204030204" pitchFamily="34" charset="0"/>
                <a:ea typeface="Georgia"/>
                <a:cs typeface="Calibri" panose="020F0502020204030204" pitchFamily="34" charset="0"/>
                <a:sym typeface="Georgia"/>
              </a:rPr>
              <a:t>Community Participation </a:t>
            </a:r>
          </a:p>
          <a:p>
            <a:pPr marL="342900" marR="0" lvl="0" indent="-342900" algn="l" rtl="0">
              <a:lnSpc>
                <a:spcPct val="100000"/>
              </a:lnSpc>
              <a:spcBef>
                <a:spcPts val="480"/>
              </a:spcBef>
              <a:spcAft>
                <a:spcPts val="0"/>
              </a:spcAft>
              <a:buClr>
                <a:schemeClr val="dk1"/>
              </a:buClr>
              <a:buSzPct val="100000"/>
              <a:buFont typeface="Georgia"/>
              <a:buChar char="•"/>
            </a:pPr>
            <a:r>
              <a:rPr lang="en-US" sz="2400" b="1" i="0" u="none" strike="noStrike" cap="none" baseline="0">
                <a:solidFill>
                  <a:schemeClr val="dk1"/>
                </a:solidFill>
                <a:latin typeface="Calibri" panose="020F0502020204030204" pitchFamily="34" charset="0"/>
                <a:ea typeface="Georgia"/>
                <a:cs typeface="Calibri" panose="020F0502020204030204" pitchFamily="34" charset="0"/>
                <a:sym typeface="Georgia"/>
              </a:rPr>
              <a:t>Membership </a:t>
            </a:r>
          </a:p>
        </p:txBody>
      </p:sp>
      <p:sp>
        <p:nvSpPr>
          <p:cNvPr id="564" name="Shape 564"/>
          <p:cNvSpPr txBox="1"/>
          <p:nvPr/>
        </p:nvSpPr>
        <p:spPr>
          <a:xfrm>
            <a:off x="4495800" y="1981200"/>
            <a:ext cx="3809999"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000000"/>
              </a:buClr>
              <a:buSzPct val="100000"/>
              <a:buFont typeface="Georgia"/>
              <a:buChar char="•"/>
            </a:pPr>
            <a:r>
              <a:rPr lang="en-US" sz="2400" b="0" i="0" u="none" strike="noStrike" cap="none" baseline="0" dirty="0">
                <a:solidFill>
                  <a:srgbClr val="000000"/>
                </a:solidFill>
                <a:latin typeface="Calibri" panose="020F0502020204030204" pitchFamily="34" charset="0"/>
                <a:ea typeface="Georgia"/>
                <a:cs typeface="Calibri" panose="020F0502020204030204" pitchFamily="34" charset="0"/>
                <a:sym typeface="Georgia"/>
              </a:rPr>
              <a:t>ConnectABILITY.ca</a:t>
            </a:r>
          </a:p>
          <a:p>
            <a:pPr marL="342900" marR="0" lvl="0" indent="-342900" algn="l" rtl="0">
              <a:lnSpc>
                <a:spcPct val="100000"/>
              </a:lnSpc>
              <a:spcBef>
                <a:spcPts val="480"/>
              </a:spcBef>
              <a:spcAft>
                <a:spcPts val="0"/>
              </a:spcAft>
              <a:buClr>
                <a:srgbClr val="000000"/>
              </a:buClr>
              <a:buSzPct val="100000"/>
              <a:buFont typeface="Georgia"/>
              <a:buChar char="•"/>
            </a:pPr>
            <a:r>
              <a:rPr lang="en-US" sz="2400" b="0" i="0" u="none" strike="noStrike" cap="none" baseline="0" dirty="0">
                <a:solidFill>
                  <a:srgbClr val="000000"/>
                </a:solidFill>
                <a:latin typeface="Calibri" panose="020F0502020204030204" pitchFamily="34" charset="0"/>
                <a:ea typeface="Georgia"/>
                <a:cs typeface="Calibri" panose="020F0502020204030204" pitchFamily="34" charset="0"/>
                <a:sym typeface="Georgia"/>
              </a:rPr>
              <a:t>Support groups</a:t>
            </a:r>
          </a:p>
          <a:p>
            <a:pPr marL="342900" marR="0" lvl="0" indent="-342900" algn="l" rtl="0">
              <a:lnSpc>
                <a:spcPct val="100000"/>
              </a:lnSpc>
              <a:spcBef>
                <a:spcPts val="480"/>
              </a:spcBef>
              <a:spcAft>
                <a:spcPts val="0"/>
              </a:spcAft>
              <a:buClr>
                <a:srgbClr val="000000"/>
              </a:buClr>
              <a:buSzPct val="100000"/>
              <a:buFont typeface="Georgia"/>
              <a:buChar char="•"/>
            </a:pPr>
            <a:r>
              <a:rPr lang="en-US" sz="2400" b="0" i="0" u="none" strike="noStrike" cap="none" baseline="0" dirty="0">
                <a:solidFill>
                  <a:srgbClr val="000000"/>
                </a:solidFill>
                <a:latin typeface="Calibri" panose="020F0502020204030204" pitchFamily="34" charset="0"/>
                <a:ea typeface="Georgia"/>
                <a:cs typeface="Calibri" panose="020F0502020204030204" pitchFamily="34" charset="0"/>
                <a:sym typeface="Georgia"/>
              </a:rPr>
              <a:t>Person directed planning</a:t>
            </a:r>
          </a:p>
          <a:p>
            <a:pPr marL="342900" marR="0" lvl="0" indent="-342900" algn="l" rtl="0">
              <a:lnSpc>
                <a:spcPct val="100000"/>
              </a:lnSpc>
              <a:spcBef>
                <a:spcPts val="480"/>
              </a:spcBef>
              <a:spcAft>
                <a:spcPts val="0"/>
              </a:spcAft>
              <a:buClr>
                <a:srgbClr val="000000"/>
              </a:buClr>
              <a:buSzPct val="100000"/>
              <a:buFont typeface="Georgia"/>
              <a:buChar char="•"/>
            </a:pPr>
            <a:r>
              <a:rPr lang="en-US" sz="2400" b="0" i="0" u="none" strike="noStrike" cap="none" baseline="0" dirty="0">
                <a:solidFill>
                  <a:srgbClr val="000000"/>
                </a:solidFill>
                <a:latin typeface="Calibri" panose="020F0502020204030204" pitchFamily="34" charset="0"/>
                <a:ea typeface="Georgia"/>
                <a:cs typeface="Calibri" panose="020F0502020204030204" pitchFamily="34" charset="0"/>
                <a:sym typeface="Georgia"/>
              </a:rPr>
              <a:t>Camping</a:t>
            </a:r>
          </a:p>
          <a:p>
            <a:pPr marL="342900" marR="0" lvl="0" indent="-342900" algn="l" rtl="0">
              <a:lnSpc>
                <a:spcPct val="100000"/>
              </a:lnSpc>
              <a:spcBef>
                <a:spcPts val="480"/>
              </a:spcBef>
              <a:spcAft>
                <a:spcPts val="0"/>
              </a:spcAft>
              <a:buClr>
                <a:srgbClr val="000000"/>
              </a:buClr>
              <a:buSzPct val="100000"/>
              <a:buFont typeface="Georgia"/>
              <a:buChar char="•"/>
            </a:pPr>
            <a:r>
              <a:rPr lang="en-US" sz="2400" b="0" i="0" u="none" strike="noStrike" cap="none" baseline="0" dirty="0">
                <a:solidFill>
                  <a:srgbClr val="000000"/>
                </a:solidFill>
                <a:latin typeface="Calibri" panose="020F0502020204030204" pitchFamily="34" charset="0"/>
                <a:ea typeface="Georgia"/>
                <a:cs typeface="Calibri" panose="020F0502020204030204" pitchFamily="34" charset="0"/>
                <a:sym typeface="Georgia"/>
              </a:rPr>
              <a:t>Access to professional supports</a:t>
            </a:r>
          </a:p>
        </p:txBody>
      </p:sp>
    </p:spTree>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Shape 570"/>
          <p:cNvSpPr txBox="1">
            <a:spLocks noGrp="1"/>
          </p:cNvSpPr>
          <p:nvPr>
            <p:ph type="title"/>
          </p:nvPr>
        </p:nvSpPr>
        <p:spPr>
          <a:xfrm>
            <a:off x="251520" y="620688"/>
            <a:ext cx="8206680" cy="11430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Georgia"/>
              <a:buNone/>
            </a:pPr>
            <a:r>
              <a:rPr lang="en-US" sz="36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Who to contact for services for a </a:t>
            </a: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a:r>
            <a:b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b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6-16 year old child</a:t>
            </a:r>
          </a:p>
        </p:txBody>
      </p:sp>
      <p:sp>
        <p:nvSpPr>
          <p:cNvPr id="571" name="Shape 571"/>
          <p:cNvSpPr txBox="1">
            <a:spLocks noGrp="1"/>
          </p:cNvSpPr>
          <p:nvPr>
            <p:ph type="body" idx="1"/>
          </p:nvPr>
        </p:nvSpPr>
        <p:spPr>
          <a:xfrm>
            <a:off x="2362200" y="4800600"/>
            <a:ext cx="6781800" cy="1371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Georgia"/>
              <a:buNone/>
            </a:pPr>
            <a:r>
              <a:rPr lang="en-US" sz="3600" b="0" i="0" u="none" strike="noStrike" cap="none" baseline="0">
                <a:solidFill>
                  <a:schemeClr val="dk1"/>
                </a:solidFill>
                <a:latin typeface="Georgia"/>
                <a:ea typeface="Georgia"/>
                <a:cs typeface="Georgia"/>
                <a:sym typeface="Georgia"/>
              </a:rPr>
              <a:t>CommunityLivingToronto.ca (647) 426-3219 </a:t>
            </a:r>
          </a:p>
          <a:p>
            <a:pPr marL="0" marR="0" lvl="0" indent="0" algn="l" rtl="0">
              <a:lnSpc>
                <a:spcPct val="100000"/>
              </a:lnSpc>
              <a:spcBef>
                <a:spcPts val="560"/>
              </a:spcBef>
              <a:spcAft>
                <a:spcPts val="0"/>
              </a:spcAft>
              <a:buClr>
                <a:schemeClr val="dk1"/>
              </a:buClr>
              <a:buFont typeface="Arial"/>
              <a:buNone/>
            </a:pPr>
            <a:endParaRPr sz="2800" b="0" i="0" u="none" strike="noStrike" cap="none" baseline="0">
              <a:solidFill>
                <a:schemeClr val="dk1"/>
              </a:solidFill>
              <a:latin typeface="Georgia"/>
              <a:ea typeface="Georgia"/>
              <a:cs typeface="Georgia"/>
              <a:sym typeface="Georgia"/>
            </a:endParaRPr>
          </a:p>
          <a:p>
            <a:pPr marL="0" marR="0" lvl="0" indent="0" algn="l" rtl="0">
              <a:spcBef>
                <a:spcPts val="0"/>
              </a:spcBef>
              <a:buNone/>
            </a:pPr>
            <a:endParaRPr sz="2800" b="0" i="0" u="none" strike="noStrike" cap="none" baseline="0">
              <a:solidFill>
                <a:schemeClr val="dk1"/>
              </a:solidFill>
              <a:latin typeface="Georgia"/>
              <a:ea typeface="Georgia"/>
              <a:cs typeface="Georgia"/>
              <a:sym typeface="Georgia"/>
            </a:endParaRPr>
          </a:p>
        </p:txBody>
      </p:sp>
      <p:pic>
        <p:nvPicPr>
          <p:cNvPr id="572" name="Shape 572"/>
          <p:cNvPicPr preferRelativeResize="0"/>
          <p:nvPr/>
        </p:nvPicPr>
        <p:blipFill rotWithShape="1">
          <a:blip r:embed="rId3">
            <a:alphaModFix/>
          </a:blip>
          <a:srcRect/>
          <a:stretch/>
        </p:blipFill>
        <p:spPr>
          <a:xfrm>
            <a:off x="5181600" y="2209800"/>
            <a:ext cx="3581399" cy="1993900"/>
          </a:xfrm>
          <a:prstGeom prst="rect">
            <a:avLst/>
          </a:prstGeom>
          <a:noFill/>
          <a:ln>
            <a:noFill/>
          </a:ln>
        </p:spPr>
      </p:pic>
      <p:pic>
        <p:nvPicPr>
          <p:cNvPr id="573" name="Shape 573"/>
          <p:cNvPicPr preferRelativeResize="0"/>
          <p:nvPr/>
        </p:nvPicPr>
        <p:blipFill rotWithShape="1">
          <a:blip r:embed="rId4">
            <a:alphaModFix/>
          </a:blip>
          <a:srcRect/>
          <a:stretch/>
        </p:blipFill>
        <p:spPr>
          <a:xfrm>
            <a:off x="685800" y="2133600"/>
            <a:ext cx="3581399" cy="268604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Shape 579"/>
          <p:cNvSpPr txBox="1">
            <a:spLocks noGrp="1"/>
          </p:cNvSpPr>
          <p:nvPr>
            <p:ph type="title"/>
          </p:nvPr>
        </p:nvSpPr>
        <p:spPr>
          <a:xfrm>
            <a:off x="76200" y="609600"/>
            <a:ext cx="8382000" cy="11430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Georgia"/>
              <a:buNone/>
            </a:pPr>
            <a:r>
              <a:rPr lang="en-US" sz="36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Who to contact for services for a </a:t>
            </a: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a:r>
            <a:b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br>
            <a:r>
              <a:rPr lang="en-US" sz="5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		an adult over 16</a:t>
            </a:r>
          </a:p>
        </p:txBody>
      </p:sp>
      <p:sp>
        <p:nvSpPr>
          <p:cNvPr id="580" name="Shape 580"/>
          <p:cNvSpPr txBox="1">
            <a:spLocks noGrp="1"/>
          </p:cNvSpPr>
          <p:nvPr>
            <p:ph type="body" idx="1"/>
          </p:nvPr>
        </p:nvSpPr>
        <p:spPr>
          <a:xfrm>
            <a:off x="4495800" y="4114800"/>
            <a:ext cx="4190999" cy="6857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Georgia"/>
              <a:buNone/>
            </a:pPr>
            <a:r>
              <a:rPr lang="en-US" sz="3600" b="0" i="0" u="none" strike="noStrike" cap="none" baseline="0">
                <a:solidFill>
                  <a:schemeClr val="dk1"/>
                </a:solidFill>
                <a:latin typeface="Georgia"/>
                <a:ea typeface="Georgia"/>
                <a:cs typeface="Georgia"/>
                <a:sym typeface="Georgia"/>
              </a:rPr>
              <a:t>1-800-DS-ADULT</a:t>
            </a:r>
          </a:p>
          <a:p>
            <a:pPr marL="0" marR="0" lvl="0" indent="0" algn="l" rtl="0">
              <a:lnSpc>
                <a:spcPct val="100000"/>
              </a:lnSpc>
              <a:spcBef>
                <a:spcPts val="560"/>
              </a:spcBef>
              <a:spcAft>
                <a:spcPts val="0"/>
              </a:spcAft>
              <a:buClr>
                <a:schemeClr val="dk1"/>
              </a:buClr>
              <a:buFont typeface="Arial"/>
              <a:buNone/>
            </a:pPr>
            <a:endParaRPr sz="2800" b="0" i="0" u="none" strike="noStrike" cap="none" baseline="0">
              <a:solidFill>
                <a:schemeClr val="dk1"/>
              </a:solidFill>
              <a:latin typeface="Georgia"/>
              <a:ea typeface="Georgia"/>
              <a:cs typeface="Georgia"/>
              <a:sym typeface="Georgia"/>
            </a:endParaRPr>
          </a:p>
          <a:p>
            <a:pPr marL="0" marR="0" lvl="0" indent="0" algn="l" rtl="0">
              <a:spcBef>
                <a:spcPts val="0"/>
              </a:spcBef>
              <a:buNone/>
            </a:pPr>
            <a:endParaRPr sz="2800" b="0" i="0" u="none" strike="noStrike" cap="none" baseline="0">
              <a:solidFill>
                <a:schemeClr val="dk1"/>
              </a:solidFill>
              <a:latin typeface="Georgia"/>
              <a:ea typeface="Georgia"/>
              <a:cs typeface="Georgia"/>
              <a:sym typeface="Georgia"/>
            </a:endParaRPr>
          </a:p>
        </p:txBody>
      </p:sp>
      <p:pic>
        <p:nvPicPr>
          <p:cNvPr id="581" name="Shape 581"/>
          <p:cNvPicPr preferRelativeResize="0"/>
          <p:nvPr/>
        </p:nvPicPr>
        <p:blipFill rotWithShape="1">
          <a:blip r:embed="rId3">
            <a:alphaModFix/>
          </a:blip>
          <a:srcRect/>
          <a:stretch/>
        </p:blipFill>
        <p:spPr>
          <a:xfrm>
            <a:off x="4495800" y="2057400"/>
            <a:ext cx="4087812" cy="1708149"/>
          </a:xfrm>
          <a:prstGeom prst="rect">
            <a:avLst/>
          </a:prstGeom>
          <a:noFill/>
          <a:ln>
            <a:noFill/>
          </a:ln>
        </p:spPr>
      </p:pic>
      <p:sp>
        <p:nvSpPr>
          <p:cNvPr id="582" name="Shape 582"/>
          <p:cNvSpPr txBox="1"/>
          <p:nvPr/>
        </p:nvSpPr>
        <p:spPr>
          <a:xfrm>
            <a:off x="4419600" y="4953000"/>
            <a:ext cx="4572000" cy="83026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2400" b="0" i="0" u="sng" strike="noStrike" cap="none" baseline="0">
                <a:solidFill>
                  <a:schemeClr val="hlink"/>
                </a:solidFill>
                <a:latin typeface="Calibri"/>
                <a:ea typeface="Calibri"/>
                <a:cs typeface="Calibri"/>
                <a:sym typeface="Calibri"/>
                <a:hlinkClick r:id="rId4"/>
              </a:rPr>
              <a:t>www.dsotoronto.ca</a:t>
            </a:r>
            <a:r>
              <a:rPr lang="en-US" sz="2400" b="0" i="0" u="none" strike="noStrike" cap="none" baseline="0">
                <a:solidFill>
                  <a:srgbClr val="000000"/>
                </a:solidFill>
                <a:latin typeface="Georgia"/>
                <a:ea typeface="Georgia"/>
                <a:cs typeface="Georgia"/>
                <a:sym typeface="Georgia"/>
              </a:rPr>
              <a:t>www.dsotoronto.ca </a:t>
            </a:r>
            <a:r>
              <a:rPr lang="en-US" sz="2400" b="0" i="0" u="sng" strike="noStrike" cap="none" baseline="0">
                <a:solidFill>
                  <a:schemeClr val="hlink"/>
                </a:solidFill>
                <a:latin typeface="Calibri"/>
                <a:ea typeface="Calibri"/>
                <a:cs typeface="Calibri"/>
                <a:sym typeface="Calibri"/>
                <a:hlinkClick r:id="rId5"/>
              </a:rPr>
              <a:t>www.dsontario.ca</a:t>
            </a:r>
          </a:p>
        </p:txBody>
      </p:sp>
      <p:pic>
        <p:nvPicPr>
          <p:cNvPr id="583" name="Shape 583"/>
          <p:cNvPicPr preferRelativeResize="0"/>
          <p:nvPr/>
        </p:nvPicPr>
        <p:blipFill rotWithShape="1">
          <a:blip r:embed="rId6">
            <a:alphaModFix/>
          </a:blip>
          <a:srcRect/>
          <a:stretch/>
        </p:blipFill>
        <p:spPr>
          <a:xfrm>
            <a:off x="76200" y="2444750"/>
            <a:ext cx="4340225" cy="288924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Shape 588"/>
          <p:cNvSpPr txBox="1">
            <a:spLocks noGrp="1"/>
          </p:cNvSpPr>
          <p:nvPr>
            <p:ph type="title"/>
          </p:nvPr>
        </p:nvSpPr>
        <p:spPr>
          <a:xfrm>
            <a:off x="684212" y="404812"/>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Georgia"/>
              <a:buNone/>
            </a:pPr>
            <a:r>
              <a:rPr lang="en-US" sz="4400"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Passport Funding</a:t>
            </a:r>
          </a:p>
        </p:txBody>
      </p:sp>
      <p:sp>
        <p:nvSpPr>
          <p:cNvPr id="589" name="Shape 589"/>
          <p:cNvSpPr txBox="1">
            <a:spLocks noGrp="1"/>
          </p:cNvSpPr>
          <p:nvPr>
            <p:ph type="body" idx="1"/>
          </p:nvPr>
        </p:nvSpPr>
        <p:spPr>
          <a:xfrm>
            <a:off x="684212" y="1628775"/>
            <a:ext cx="8208962" cy="4251324"/>
          </a:xfrm>
          <a:prstGeom prst="rect">
            <a:avLst/>
          </a:prstGeom>
          <a:noFill/>
          <a:ln>
            <a:noFill/>
          </a:ln>
        </p:spPr>
        <p:txBody>
          <a:bodyPr lIns="91425" tIns="45700" rIns="91425" bIns="45700" anchor="t" anchorCtr="0">
            <a:noAutofit/>
          </a:bodyPr>
          <a:lstStyle/>
          <a:p>
            <a:pPr marL="0" indent="0">
              <a:spcBef>
                <a:spcPts val="0"/>
              </a:spcBef>
              <a:buSzPct val="25000"/>
              <a:buNone/>
            </a:pP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PASSPORT is a program that helps adults with a developmental disability to participate in their communities, and helps caregivers take a break from their caregiving responsibilities. </a:t>
            </a:r>
            <a:endParaRPr lang="en-US" sz="2400" b="0" i="0" u="none" strike="noStrike" cap="none" baseline="0" dirty="0" smtClean="0">
              <a:solidFill>
                <a:schemeClr val="dk1"/>
              </a:solidFill>
              <a:latin typeface="Calibri" panose="020F0502020204030204" pitchFamily="34" charset="0"/>
              <a:ea typeface="Georgia"/>
              <a:cs typeface="Calibri" panose="020F0502020204030204" pitchFamily="34" charset="0"/>
              <a:sym typeface="Georgia"/>
            </a:endParaRPr>
          </a:p>
          <a:p>
            <a:pPr marL="0" indent="0">
              <a:spcBef>
                <a:spcPts val="0"/>
              </a:spcBef>
              <a:buSzPct val="25000"/>
              <a:buNone/>
            </a:pPr>
            <a:endParaRPr lang="en-US" sz="2400" dirty="0">
              <a:latin typeface="Calibri" panose="020F0502020204030204" pitchFamily="34" charset="0"/>
              <a:ea typeface="Georgia"/>
              <a:cs typeface="Calibri" panose="020F0502020204030204" pitchFamily="34" charset="0"/>
              <a:sym typeface="Georgia"/>
            </a:endParaRPr>
          </a:p>
          <a:p>
            <a:pPr marL="0" indent="0">
              <a:spcBef>
                <a:spcPts val="0"/>
              </a:spcBef>
              <a:buSzPct val="25000"/>
              <a:buNone/>
            </a:pPr>
            <a:r>
              <a:rPr lang="en-US" sz="2400" b="0" i="0" u="none" strike="noStrike" cap="none" baseline="0" dirty="0" smtClean="0">
                <a:solidFill>
                  <a:schemeClr val="dk1"/>
                </a:solidFill>
                <a:latin typeface="Calibri" panose="020F0502020204030204" pitchFamily="34" charset="0"/>
                <a:ea typeface="Georgia"/>
                <a:cs typeface="Calibri" panose="020F0502020204030204" pitchFamily="34" charset="0"/>
                <a:sym typeface="Georgia"/>
              </a:rPr>
              <a:t>Funded </a:t>
            </a:r>
            <a:r>
              <a:rPr lang="en-US" sz="24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by the Ministry of Community and Social Services (MCSS), the Passport program works to:</a:t>
            </a:r>
          </a:p>
          <a:p>
            <a:pPr marL="0" marR="0" lvl="0" indent="0" algn="l" rtl="0">
              <a:lnSpc>
                <a:spcPct val="100000"/>
              </a:lnSpc>
              <a:spcBef>
                <a:spcPts val="400"/>
              </a:spcBef>
              <a:spcAft>
                <a:spcPts val="0"/>
              </a:spcAft>
              <a:buClr>
                <a:schemeClr val="dk1"/>
              </a:buClr>
              <a:buSzPct val="100000"/>
              <a:buFont typeface="Georgia"/>
              <a:buChar char="•"/>
            </a:pPr>
            <a:r>
              <a:rPr lang="en-US" sz="20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Foster social, emotional, and community participation skills </a:t>
            </a:r>
          </a:p>
          <a:p>
            <a:pPr marL="0" marR="0" lvl="0" indent="0" algn="l" rtl="0">
              <a:lnSpc>
                <a:spcPct val="100000"/>
              </a:lnSpc>
              <a:spcBef>
                <a:spcPts val="400"/>
              </a:spcBef>
              <a:spcAft>
                <a:spcPts val="0"/>
              </a:spcAft>
              <a:buClr>
                <a:schemeClr val="dk1"/>
              </a:buClr>
              <a:buSzPct val="100000"/>
              <a:buFont typeface="Georgia"/>
              <a:buChar char="•"/>
            </a:pPr>
            <a:r>
              <a:rPr lang="en-US" sz="20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Promote continuing education and personal development </a:t>
            </a:r>
          </a:p>
          <a:p>
            <a:pPr marL="0" marR="0" lvl="0" indent="0" algn="l" rtl="0">
              <a:lnSpc>
                <a:spcPct val="100000"/>
              </a:lnSpc>
              <a:spcBef>
                <a:spcPts val="400"/>
              </a:spcBef>
              <a:spcAft>
                <a:spcPts val="0"/>
              </a:spcAft>
              <a:buClr>
                <a:schemeClr val="dk1"/>
              </a:buClr>
              <a:buSzPct val="100000"/>
              <a:buFont typeface="Georgia"/>
              <a:buChar char="•"/>
            </a:pPr>
            <a:r>
              <a:rPr lang="en-US" sz="20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Promote independence </a:t>
            </a:r>
          </a:p>
          <a:p>
            <a:pPr marL="0" marR="0" lvl="0" indent="0" algn="l" rtl="0">
              <a:lnSpc>
                <a:spcPct val="100000"/>
              </a:lnSpc>
              <a:spcBef>
                <a:spcPts val="400"/>
              </a:spcBef>
              <a:spcAft>
                <a:spcPts val="0"/>
              </a:spcAft>
              <a:buClr>
                <a:schemeClr val="dk1"/>
              </a:buClr>
              <a:buSzPct val="100000"/>
              <a:buFont typeface="Georgia"/>
              <a:buChar char="•"/>
            </a:pPr>
            <a:r>
              <a:rPr lang="en-US" sz="20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t>Provide respite to caregivers </a:t>
            </a:r>
            <a:br>
              <a:rPr lang="en-US" sz="2000" b="0" i="0" u="none" strike="noStrike" cap="none" baseline="0" dirty="0">
                <a:solidFill>
                  <a:schemeClr val="dk1"/>
                </a:solidFill>
                <a:latin typeface="Calibri" panose="020F0502020204030204" pitchFamily="34" charset="0"/>
                <a:ea typeface="Georgia"/>
                <a:cs typeface="Calibri" panose="020F0502020204030204" pitchFamily="34" charset="0"/>
                <a:sym typeface="Georgia"/>
              </a:rPr>
            </a:br>
            <a:endParaRPr lang="en-US" sz="2000" b="0" i="0" u="none" strike="noStrike" cap="none" baseline="0" dirty="0" smtClean="0">
              <a:solidFill>
                <a:schemeClr val="dk1"/>
              </a:solidFill>
              <a:latin typeface="Calibri" panose="020F0502020204030204" pitchFamily="34" charset="0"/>
              <a:ea typeface="Georgia"/>
              <a:cs typeface="Calibri" panose="020F0502020204030204" pitchFamily="34" charset="0"/>
              <a:sym typeface="Georgia"/>
            </a:endParaRPr>
          </a:p>
          <a:p>
            <a:pPr marL="0" marR="0" lvl="0" indent="0" algn="r" rtl="0">
              <a:lnSpc>
                <a:spcPct val="100000"/>
              </a:lnSpc>
              <a:spcBef>
                <a:spcPts val="400"/>
              </a:spcBef>
              <a:spcAft>
                <a:spcPts val="0"/>
              </a:spcAft>
              <a:buClr>
                <a:schemeClr val="dk1"/>
              </a:buClr>
              <a:buSzPct val="25000"/>
              <a:buFont typeface="Georgia"/>
              <a:buNone/>
            </a:pPr>
            <a:r>
              <a:rPr lang="en-US" sz="2000" b="0" i="1" u="none" strike="noStrike" cap="none" baseline="0" dirty="0" smtClean="0">
                <a:solidFill>
                  <a:schemeClr val="dk1"/>
                </a:solidFill>
                <a:latin typeface="Calibri" panose="020F0502020204030204" pitchFamily="34" charset="0"/>
                <a:ea typeface="Georgia"/>
                <a:cs typeface="Calibri" panose="020F0502020204030204" pitchFamily="34" charset="0"/>
                <a:sym typeface="Georgia"/>
              </a:rPr>
              <a:t>www.mcss.gov.on.ca/en/mcss/programs/developmental/</a:t>
            </a:r>
            <a:br>
              <a:rPr lang="en-US" sz="2000" b="0" i="1" u="none" strike="noStrike" cap="none" baseline="0" dirty="0" smtClean="0">
                <a:solidFill>
                  <a:schemeClr val="dk1"/>
                </a:solidFill>
                <a:latin typeface="Calibri" panose="020F0502020204030204" pitchFamily="34" charset="0"/>
                <a:ea typeface="Georgia"/>
                <a:cs typeface="Calibri" panose="020F0502020204030204" pitchFamily="34" charset="0"/>
                <a:sym typeface="Georgia"/>
              </a:rPr>
            </a:br>
            <a:r>
              <a:rPr lang="en-US" sz="2000" b="0" i="1" u="none" strike="noStrike" cap="none" baseline="0" dirty="0" err="1" smtClean="0">
                <a:solidFill>
                  <a:schemeClr val="dk1"/>
                </a:solidFill>
                <a:latin typeface="Calibri" panose="020F0502020204030204" pitchFamily="34" charset="0"/>
                <a:ea typeface="Georgia"/>
                <a:cs typeface="Calibri" panose="020F0502020204030204" pitchFamily="34" charset="0"/>
                <a:sym typeface="Georgia"/>
              </a:rPr>
              <a:t>servicesupport</a:t>
            </a:r>
            <a:r>
              <a:rPr lang="en-US" sz="2000" b="0" i="1" u="none" strike="noStrike" cap="none" baseline="0" dirty="0" smtClean="0">
                <a:solidFill>
                  <a:schemeClr val="dk1"/>
                </a:solidFill>
                <a:latin typeface="Calibri" panose="020F0502020204030204" pitchFamily="34" charset="0"/>
                <a:ea typeface="Georgia"/>
                <a:cs typeface="Calibri" panose="020F0502020204030204" pitchFamily="34" charset="0"/>
                <a:sym typeface="Georgia"/>
              </a:rPr>
              <a:t>/passport.aspx   </a:t>
            </a:r>
          </a:p>
          <a:p>
            <a:pPr marL="0" marR="0" lvl="0" indent="0" algn="r" rtl="0">
              <a:spcBef>
                <a:spcPts val="0"/>
              </a:spcBef>
              <a:buNone/>
            </a:pPr>
            <a:endParaRPr sz="2000" b="0" i="1" u="none" strike="noStrike" cap="none" baseline="0" dirty="0">
              <a:solidFill>
                <a:schemeClr val="dk1"/>
              </a:solidFill>
              <a:latin typeface="Calibri" panose="020F0502020204030204" pitchFamily="34" charset="0"/>
              <a:ea typeface="Georgia"/>
              <a:cs typeface="Calibri" panose="020F0502020204030204" pitchFamily="34" charset="0"/>
              <a:sym typeface="Georgia"/>
            </a:endParaRPr>
          </a:p>
        </p:txBody>
      </p:sp>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chemeClr val="dk1"/>
                </a:solidFill>
                <a:latin typeface="Calibri"/>
                <a:ea typeface="Calibri"/>
                <a:cs typeface="Calibri"/>
                <a:sym typeface="Calibri"/>
              </a:rPr>
              <a:t>OCASI</a:t>
            </a:r>
            <a:r>
              <a:rPr lang="en-US" sz="4400" b="0" i="0" u="none" strike="noStrike" cap="none" baseline="0">
                <a:solidFill>
                  <a:schemeClr val="dk1"/>
                </a:solidFill>
                <a:latin typeface="Calibri"/>
                <a:ea typeface="Calibri"/>
                <a:cs typeface="Calibri"/>
                <a:sym typeface="Calibri"/>
              </a:rPr>
              <a:t> -The Ontario Council of Agencies Serving Immigrants </a:t>
            </a:r>
          </a:p>
        </p:txBody>
      </p:sp>
      <p:sp>
        <p:nvSpPr>
          <p:cNvPr id="110" name="Shape 11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190500" algn="just" rtl="0">
              <a:lnSpc>
                <a:spcPct val="100000"/>
              </a:lnSpc>
              <a:spcBef>
                <a:spcPts val="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342900" marR="0" lvl="0" indent="-342900" algn="just"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Calibri"/>
                <a:ea typeface="Calibri"/>
                <a:cs typeface="Calibri"/>
                <a:sym typeface="Calibri"/>
              </a:rPr>
              <a:t>Main goal is to improve organizational effectiveness</a:t>
            </a:r>
          </a:p>
          <a:p>
            <a:pPr marL="742950" marR="0" lvl="1" indent="-285750" algn="just"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Building/strengthening the capacity of individual</a:t>
            </a:r>
          </a:p>
          <a:p>
            <a:pPr marL="742950" marR="0" lvl="1" indent="-133350" algn="just"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742950" marR="0" lvl="1" indent="-285750" algn="just"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The organization</a:t>
            </a:r>
          </a:p>
          <a:p>
            <a:pPr marL="742950" marR="0" lvl="1" indent="-133350" algn="just"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742950" marR="0" lvl="1" indent="-285750" algn="just"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The sector resulting in the successful integration of newcomers in the social, political and economic life</a:t>
            </a:r>
          </a:p>
        </p:txBody>
      </p:sp>
      <p:sp>
        <p:nvSpPr>
          <p:cNvPr id="111" name="Shape 111"/>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4</a:t>
            </a:fld>
            <a:endParaRPr lang="en-US" sz="1200" b="0" i="0" u="none" strike="noStrike" cap="none" baseline="0">
              <a:solidFill>
                <a:srgbClr val="898989"/>
              </a:solidFill>
              <a:latin typeface="Calibri"/>
              <a:ea typeface="Calibri"/>
              <a:cs typeface="Calibri"/>
              <a:sym typeface="Calibri"/>
            </a:endParaRPr>
          </a:p>
        </p:txBody>
      </p:sp>
      <p:pic>
        <p:nvPicPr>
          <p:cNvPr id="112" name="Shape 112"/>
          <p:cNvPicPr preferRelativeResize="0"/>
          <p:nvPr/>
        </p:nvPicPr>
        <p:blipFill rotWithShape="1">
          <a:blip r:embed="rId3">
            <a:alphaModFix/>
          </a:blip>
          <a:srcRect/>
          <a:stretch/>
        </p:blipFill>
        <p:spPr>
          <a:xfrm>
            <a:off x="5205412" y="5229225"/>
            <a:ext cx="4049711" cy="179228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Shape 595"/>
          <p:cNvSpPr txBox="1">
            <a:spLocks noGrp="1"/>
          </p:cNvSpPr>
          <p:nvPr>
            <p:ph type="title"/>
          </p:nvPr>
        </p:nvSpPr>
        <p:spPr>
          <a:xfrm>
            <a:off x="684212" y="620712"/>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Georgia"/>
              <a:buNone/>
            </a:pPr>
            <a:r>
              <a:rPr lang="en-US"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t>Passport Funding:</a:t>
            </a:r>
            <a:br>
              <a:rPr lang="en-US" b="1" i="0" u="none" strike="noStrike" cap="none" baseline="0" dirty="0">
                <a:solidFill>
                  <a:schemeClr val="dk2"/>
                </a:solidFill>
                <a:latin typeface="Calibri" panose="020F0502020204030204" pitchFamily="34" charset="0"/>
                <a:ea typeface="Georgia"/>
                <a:cs typeface="Calibri" panose="020F0502020204030204" pitchFamily="34" charset="0"/>
                <a:sym typeface="Georgia"/>
              </a:rPr>
            </a:br>
            <a:r>
              <a:rPr lang="en-US" b="1" i="1" u="none" strike="noStrike" cap="none" baseline="0" dirty="0">
                <a:solidFill>
                  <a:schemeClr val="dk2"/>
                </a:solidFill>
                <a:latin typeface="Calibri" panose="020F0502020204030204" pitchFamily="34" charset="0"/>
                <a:ea typeface="Georgia"/>
                <a:cs typeface="Calibri" panose="020F0502020204030204" pitchFamily="34" charset="0"/>
                <a:sym typeface="Georgia"/>
              </a:rPr>
              <a:t>What Can I Use it For?</a:t>
            </a:r>
            <a:r>
              <a:rPr lang="en-US" b="0" i="1" u="none" strike="noStrike" cap="none" baseline="0" dirty="0">
                <a:solidFill>
                  <a:schemeClr val="dk2"/>
                </a:solidFill>
                <a:latin typeface="Calibri" panose="020F0502020204030204" pitchFamily="34" charset="0"/>
                <a:ea typeface="Calibri"/>
                <a:cs typeface="Calibri" panose="020F0502020204030204" pitchFamily="34" charset="0"/>
                <a:sym typeface="Calibri"/>
              </a:rPr>
              <a:t/>
            </a:r>
            <a:br>
              <a:rPr lang="en-US" b="0" i="1" u="none" strike="noStrike" cap="none" baseline="0" dirty="0">
                <a:solidFill>
                  <a:schemeClr val="dk2"/>
                </a:solidFill>
                <a:latin typeface="Calibri" panose="020F0502020204030204" pitchFamily="34" charset="0"/>
                <a:ea typeface="Calibri"/>
                <a:cs typeface="Calibri" panose="020F0502020204030204" pitchFamily="34" charset="0"/>
                <a:sym typeface="Calibri"/>
              </a:rPr>
            </a:br>
            <a:endParaRPr lang="en-US" b="0" i="1" u="none" strike="noStrike" cap="none" baseline="0" dirty="0">
              <a:solidFill>
                <a:schemeClr val="dk2"/>
              </a:solidFill>
              <a:latin typeface="Calibri" panose="020F0502020204030204" pitchFamily="34" charset="0"/>
              <a:ea typeface="Calibri"/>
              <a:cs typeface="Calibri" panose="020F0502020204030204" pitchFamily="34" charset="0"/>
              <a:sym typeface="Calibri"/>
            </a:endParaRPr>
          </a:p>
        </p:txBody>
      </p:sp>
      <p:pic>
        <p:nvPicPr>
          <p:cNvPr id="596" name="Shape 596"/>
          <p:cNvPicPr preferRelativeResize="0">
            <a:picLocks noGrp="1"/>
          </p:cNvPicPr>
          <p:nvPr>
            <p:ph type="body" idx="1"/>
          </p:nvPr>
        </p:nvPicPr>
        <p:blipFill rotWithShape="1">
          <a:blip r:embed="rId3">
            <a:alphaModFix/>
          </a:blip>
          <a:srcRect/>
          <a:stretch/>
        </p:blipFill>
        <p:spPr>
          <a:xfrm>
            <a:off x="280987" y="1712911"/>
            <a:ext cx="8466136" cy="481012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pic>
        <p:nvPicPr>
          <p:cNvPr id="601" name="Shape 601"/>
          <p:cNvPicPr preferRelativeResize="0"/>
          <p:nvPr/>
        </p:nvPicPr>
        <p:blipFill rotWithShape="1">
          <a:blip r:embed="rId3">
            <a:alphaModFix/>
          </a:blip>
          <a:srcRect/>
          <a:stretch/>
        </p:blipFill>
        <p:spPr>
          <a:xfrm>
            <a:off x="609600" y="2667000"/>
            <a:ext cx="7907336" cy="1227136"/>
          </a:xfrm>
          <a:prstGeom prst="rect">
            <a:avLst/>
          </a:prstGeom>
          <a:noFill/>
          <a:ln>
            <a:noFill/>
          </a:ln>
        </p:spPr>
      </p:pic>
      <p:sp>
        <p:nvSpPr>
          <p:cNvPr id="602" name="Shape 602"/>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3200" b="0" i="0" u="sng" strike="noStrike" cap="none" baseline="0">
                <a:solidFill>
                  <a:schemeClr val="hlink"/>
                </a:solidFill>
                <a:latin typeface="Arial"/>
                <a:ea typeface="Arial"/>
                <a:cs typeface="Arial"/>
                <a:sym typeface="Arial"/>
                <a:hlinkClick r:id="rId4"/>
              </a:rPr>
              <a:t>www.connectability.ca</a:t>
            </a:r>
            <a:r>
              <a:rPr lang="en-US" sz="3200" b="0" i="0" u="none" strike="noStrike" cap="none" baseline="0">
                <a:solidFill>
                  <a:schemeClr val="dk1"/>
                </a:solidFill>
                <a:latin typeface="Arial"/>
                <a:ea typeface="Arial"/>
                <a:cs typeface="Arial"/>
                <a:sym typeface="Arial"/>
              </a:rPr>
              <a:t> </a:t>
            </a:r>
          </a:p>
        </p:txBody>
      </p:sp>
    </p:spTree>
  </p:cSld>
  <p:clrMapOvr>
    <a:masterClrMapping/>
  </p:clrMapOvr>
  <p:transition spd="slow">
    <p:cu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Shape 607"/>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None/>
            </a:pPr>
            <a:endParaRPr sz="4400" b="0" i="0" u="none" strike="noStrike" cap="none" baseline="0">
              <a:solidFill>
                <a:schemeClr val="dk2"/>
              </a:solidFill>
              <a:latin typeface="Arial"/>
              <a:ea typeface="Arial"/>
              <a:cs typeface="Arial"/>
              <a:sym typeface="Arial"/>
            </a:endParaRPr>
          </a:p>
        </p:txBody>
      </p:sp>
      <p:pic>
        <p:nvPicPr>
          <p:cNvPr id="608" name="Shape 608"/>
          <p:cNvPicPr preferRelativeResize="0"/>
          <p:nvPr/>
        </p:nvPicPr>
        <p:blipFill rotWithShape="1">
          <a:blip r:embed="rId3">
            <a:alphaModFix/>
          </a:blip>
          <a:srcRect/>
          <a:stretch/>
        </p:blipFill>
        <p:spPr>
          <a:xfrm>
            <a:off x="76200" y="1828800"/>
            <a:ext cx="8915400" cy="320039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Shape 613"/>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None/>
            </a:pPr>
            <a:endParaRPr sz="4400" b="0" i="0" u="none" strike="noStrike" cap="none" baseline="0">
              <a:solidFill>
                <a:schemeClr val="dk2"/>
              </a:solidFill>
              <a:latin typeface="Arial"/>
              <a:ea typeface="Arial"/>
              <a:cs typeface="Arial"/>
              <a:sym typeface="Arial"/>
            </a:endParaRPr>
          </a:p>
        </p:txBody>
      </p:sp>
      <p:sp>
        <p:nvSpPr>
          <p:cNvPr id="614" name="Shape 614"/>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endParaRPr>
          </a:p>
        </p:txBody>
      </p:sp>
      <p:pic>
        <p:nvPicPr>
          <p:cNvPr id="615" name="Shape 615"/>
          <p:cNvPicPr preferRelativeResize="0"/>
          <p:nvPr/>
        </p:nvPicPr>
        <p:blipFill rotWithShape="1">
          <a:blip r:embed="rId3">
            <a:alphaModFix/>
          </a:blip>
          <a:srcRect/>
          <a:stretch/>
        </p:blipFill>
        <p:spPr>
          <a:xfrm>
            <a:off x="0" y="952500"/>
            <a:ext cx="9220200" cy="495300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Shape 491"/>
          <p:cNvSpPr txBox="1">
            <a:spLocks noGrp="1"/>
          </p:cNvSpPr>
          <p:nvPr>
            <p:ph type="title"/>
          </p:nvPr>
        </p:nvSpPr>
        <p:spPr>
          <a:xfrm>
            <a:off x="107504" y="274637"/>
            <a:ext cx="8579296" cy="1143000"/>
          </a:xfrm>
          <a:prstGeom prst="rect">
            <a:avLst/>
          </a:prstGeom>
        </p:spPr>
        <p:txBody>
          <a:bodyPr lIns="91425" tIns="91425" rIns="91425" bIns="91425" anchor="ctr" anchorCtr="0">
            <a:noAutofit/>
          </a:bodyPr>
          <a:lstStyle/>
          <a:p>
            <a:pPr>
              <a:spcBef>
                <a:spcPts val="0"/>
              </a:spcBef>
              <a:buNone/>
            </a:pPr>
            <a:r>
              <a:rPr lang="en-US" b="1" dirty="0"/>
              <a:t>Roundtable Findings on Good/Best Practices </a:t>
            </a:r>
          </a:p>
        </p:txBody>
      </p:sp>
      <p:sp>
        <p:nvSpPr>
          <p:cNvPr id="492" name="Shape 492"/>
          <p:cNvSpPr txBox="1">
            <a:spLocks noGrp="1"/>
          </p:cNvSpPr>
          <p:nvPr>
            <p:ph type="body" idx="1"/>
          </p:nvPr>
        </p:nvSpPr>
        <p:spPr>
          <a:xfrm>
            <a:off x="457200" y="1600200"/>
            <a:ext cx="8229600" cy="4526100"/>
          </a:xfrm>
          <a:prstGeom prst="rect">
            <a:avLst/>
          </a:prstGeom>
        </p:spPr>
        <p:txBody>
          <a:bodyPr lIns="91425" tIns="91425" rIns="91425" bIns="91425" anchor="t" anchorCtr="0">
            <a:noAutofit/>
          </a:bodyPr>
          <a:lstStyle/>
          <a:p>
            <a:pPr marL="0" lvl="0" indent="0" rtl="0">
              <a:lnSpc>
                <a:spcPct val="115000"/>
              </a:lnSpc>
              <a:spcBef>
                <a:spcPts val="300"/>
              </a:spcBef>
              <a:buClr>
                <a:schemeClr val="dk1"/>
              </a:buClr>
              <a:buSzPct val="78571"/>
              <a:buFont typeface="Arial"/>
              <a:buNone/>
            </a:pPr>
            <a:r>
              <a:rPr lang="en-US" sz="2400" b="1" dirty="0" smtClean="0">
                <a:latin typeface="+mj-lt"/>
              </a:rPr>
              <a:t>Online material</a:t>
            </a:r>
          </a:p>
          <a:p>
            <a:pPr marL="285750" indent="-285750">
              <a:lnSpc>
                <a:spcPct val="115000"/>
              </a:lnSpc>
              <a:spcBef>
                <a:spcPts val="200"/>
              </a:spcBef>
              <a:buSzPct val="78571"/>
            </a:pPr>
            <a:r>
              <a:rPr lang="en-US" sz="1600" dirty="0" smtClean="0">
                <a:latin typeface="+mj-lt"/>
              </a:rPr>
              <a:t>Easy and fast access </a:t>
            </a:r>
          </a:p>
          <a:p>
            <a:pPr marL="285750" indent="-285750">
              <a:lnSpc>
                <a:spcPct val="115000"/>
              </a:lnSpc>
              <a:spcBef>
                <a:spcPts val="200"/>
              </a:spcBef>
              <a:buSzPct val="78571"/>
            </a:pPr>
            <a:r>
              <a:rPr lang="en-US" sz="1600" dirty="0" smtClean="0">
                <a:latin typeface="+mj-lt"/>
              </a:rPr>
              <a:t>Support people with different disabilities if they have access to a computer and internet. </a:t>
            </a:r>
          </a:p>
          <a:p>
            <a:pPr marL="285750" indent="-285750">
              <a:lnSpc>
                <a:spcPct val="115000"/>
              </a:lnSpc>
              <a:spcBef>
                <a:spcPts val="200"/>
              </a:spcBef>
              <a:buSzPct val="78571"/>
            </a:pPr>
            <a:r>
              <a:rPr lang="en-US" sz="1600" dirty="0" smtClean="0">
                <a:latin typeface="+mj-lt"/>
              </a:rPr>
              <a:t>Beneficial when it is available in different languages and when the name of a contact person is provided for clients or service providers to call directly.</a:t>
            </a:r>
          </a:p>
          <a:p>
            <a:pPr marL="0" lvl="0" indent="0" rtl="0">
              <a:lnSpc>
                <a:spcPct val="115000"/>
              </a:lnSpc>
              <a:spcBef>
                <a:spcPts val="300"/>
              </a:spcBef>
              <a:buClr>
                <a:schemeClr val="dk1"/>
              </a:buClr>
              <a:buSzPct val="78571"/>
              <a:buFont typeface="Arial"/>
              <a:buNone/>
            </a:pPr>
            <a:endParaRPr lang="en-US" sz="2000" b="1" dirty="0" smtClean="0">
              <a:latin typeface="+mj-lt"/>
            </a:endParaRPr>
          </a:p>
          <a:p>
            <a:pPr marL="0" lvl="0" indent="0" rtl="0">
              <a:lnSpc>
                <a:spcPct val="115000"/>
              </a:lnSpc>
              <a:spcBef>
                <a:spcPts val="300"/>
              </a:spcBef>
              <a:buClr>
                <a:schemeClr val="dk1"/>
              </a:buClr>
              <a:buSzPct val="78571"/>
              <a:buFont typeface="Arial"/>
              <a:buNone/>
            </a:pPr>
            <a:r>
              <a:rPr lang="en-US" sz="2400" b="1" dirty="0" smtClean="0">
                <a:latin typeface="+mj-lt"/>
              </a:rPr>
              <a:t>Community Hubs</a:t>
            </a:r>
          </a:p>
          <a:p>
            <a:pPr marL="285750" indent="-285750">
              <a:lnSpc>
                <a:spcPct val="115000"/>
              </a:lnSpc>
              <a:spcBef>
                <a:spcPts val="200"/>
              </a:spcBef>
              <a:buSzPct val="78571"/>
            </a:pPr>
            <a:r>
              <a:rPr lang="en-US" sz="1600" dirty="0">
                <a:latin typeface="+mj-lt"/>
              </a:rPr>
              <a:t>Hubs </a:t>
            </a:r>
            <a:r>
              <a:rPr lang="en-US" sz="1600" dirty="0" smtClean="0">
                <a:latin typeface="+mj-lt"/>
              </a:rPr>
              <a:t>allow </a:t>
            </a:r>
            <a:r>
              <a:rPr lang="en-US" sz="1600" dirty="0">
                <a:latin typeface="+mj-lt"/>
              </a:rPr>
              <a:t>sectors who tend to work in silos to work together to support </a:t>
            </a:r>
            <a:r>
              <a:rPr lang="en-US" sz="1600" dirty="0" smtClean="0">
                <a:latin typeface="+mj-lt"/>
              </a:rPr>
              <a:t>those in need.  </a:t>
            </a:r>
          </a:p>
          <a:p>
            <a:pPr marL="285750" indent="-285750">
              <a:lnSpc>
                <a:spcPct val="115000"/>
              </a:lnSpc>
              <a:spcBef>
                <a:spcPts val="200"/>
              </a:spcBef>
              <a:buSzPct val="78571"/>
            </a:pPr>
            <a:r>
              <a:rPr lang="en-US" sz="1600" dirty="0" smtClean="0">
                <a:latin typeface="+mj-lt"/>
              </a:rPr>
              <a:t>Provide </a:t>
            </a:r>
            <a:r>
              <a:rPr lang="en-US" sz="1600" dirty="0">
                <a:latin typeface="+mj-lt"/>
              </a:rPr>
              <a:t>opportunities for people to access a variety of services in one area. </a:t>
            </a:r>
            <a:r>
              <a:rPr lang="en-US" sz="1600" dirty="0" smtClean="0">
                <a:latin typeface="+mj-lt"/>
              </a:rPr>
              <a:t>This </a:t>
            </a:r>
            <a:r>
              <a:rPr lang="en-US" sz="1600" dirty="0">
                <a:latin typeface="+mj-lt"/>
              </a:rPr>
              <a:t>makes it a lot easier and accessible for folks who have difficulty finding services or those who depend on services </a:t>
            </a:r>
            <a:r>
              <a:rPr lang="en-US" sz="1600" dirty="0" smtClean="0">
                <a:latin typeface="+mj-lt"/>
              </a:rPr>
              <a:t>such as </a:t>
            </a:r>
            <a:r>
              <a:rPr lang="en-US" sz="1600" dirty="0" err="1" smtClean="0">
                <a:latin typeface="+mj-lt"/>
              </a:rPr>
              <a:t>Wheeltrans</a:t>
            </a:r>
            <a:r>
              <a:rPr lang="en-US" sz="1600" dirty="0" smtClean="0">
                <a:latin typeface="+mj-lt"/>
              </a:rPr>
              <a:t> </a:t>
            </a:r>
            <a:r>
              <a:rPr lang="en-US" sz="1600" dirty="0">
                <a:latin typeface="+mj-lt"/>
              </a:rPr>
              <a:t>or family members to drive them around. </a:t>
            </a:r>
          </a:p>
          <a:p>
            <a:pPr marL="0" lvl="0" indent="0" rtl="0">
              <a:lnSpc>
                <a:spcPct val="115000"/>
              </a:lnSpc>
              <a:spcBef>
                <a:spcPts val="300"/>
              </a:spcBef>
              <a:buClr>
                <a:schemeClr val="dk1"/>
              </a:buClr>
              <a:buSzPct val="100000"/>
              <a:buFont typeface="Arial"/>
              <a:buNone/>
            </a:pPr>
            <a:endParaRPr lang="en-US" sz="1200" dirty="0">
              <a:latin typeface="+mj-lt"/>
              <a:ea typeface="Arial"/>
              <a:cs typeface="Arial"/>
              <a:sym typeface="Arial"/>
            </a:endParaRPr>
          </a:p>
          <a:p>
            <a:pPr>
              <a:spcBef>
                <a:spcPts val="0"/>
              </a:spcBef>
              <a:buNone/>
            </a:pPr>
            <a:endParaRPr sz="3600" dirty="0">
              <a:latin typeface="+mj-lt"/>
            </a:endParaRPr>
          </a:p>
        </p:txBody>
      </p:sp>
      <p:sp>
        <p:nvSpPr>
          <p:cNvPr id="493" name="Shape 493"/>
          <p:cNvSpPr txBox="1">
            <a:spLocks noGrp="1"/>
          </p:cNvSpPr>
          <p:nvPr>
            <p:ph type="sldNum" idx="12"/>
          </p:nvPr>
        </p:nvSpPr>
        <p:spPr>
          <a:xfrm>
            <a:off x="6553200" y="6356350"/>
            <a:ext cx="2133599" cy="365099"/>
          </a:xfrm>
          <a:prstGeom prst="rect">
            <a:avLst/>
          </a:prstGeom>
        </p:spPr>
        <p:txBody>
          <a:bodyPr lIns="91425" tIns="45700" rIns="91425" bIns="45700" anchor="ctr" anchorCtr="0">
            <a:noAutofit/>
          </a:bodyPr>
          <a:lstStyle/>
          <a:p>
            <a:pPr>
              <a:buClr>
                <a:srgbClr val="898989"/>
              </a:buClr>
              <a:buSzPct val="25000"/>
              <a:buFont typeface="Calibri"/>
              <a:buNone/>
            </a:pPr>
            <a:fld id="{00000000-1234-1234-1234-123412341234}" type="slidenum">
              <a:rPr lang="en-US"/>
              <a:pPr>
                <a:buClr>
                  <a:srgbClr val="898989"/>
                </a:buClr>
                <a:buSzPct val="25000"/>
                <a:buFont typeface="Calibri"/>
                <a:buNone/>
              </a:pPr>
              <a:t>44</a:t>
            </a:fld>
            <a:endParaRPr lang="en-US"/>
          </a:p>
        </p:txBody>
      </p:sp>
    </p:spTree>
    <p:extLst>
      <p:ext uri="{BB962C8B-B14F-4D97-AF65-F5344CB8AC3E}">
        <p14:creationId xmlns:p14="http://schemas.microsoft.com/office/powerpoint/2010/main" val="3273509101"/>
      </p:ext>
    </p:extLst>
  </p:cSld>
  <p:clrMapOvr>
    <a:masterClrMapping/>
  </p:clrMapOvr>
  <p:transition spd="slow">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863080"/>
          </a:xfrm>
        </p:spPr>
        <p:txBody>
          <a:bodyPr/>
          <a:lstStyle/>
          <a:p>
            <a:r>
              <a:rPr lang="en-CA" b="1" dirty="0" smtClean="0"/>
              <a:t>Do you have any examples of good/best practices of cross-sector collaboration? </a:t>
            </a:r>
            <a:endParaRPr lang="en-CA" b="1" dirty="0"/>
          </a:p>
        </p:txBody>
      </p:sp>
      <p:sp>
        <p:nvSpPr>
          <p:cNvPr id="5" name="Slide Number Placeholder 4"/>
          <p:cNvSpPr>
            <a:spLocks noGrp="1"/>
          </p:cNvSpPr>
          <p:nvPr>
            <p:ph type="sldNum" idx="12"/>
          </p:nvPr>
        </p:nvSpPr>
        <p:spPr/>
        <p:txBody>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smtClean="0">
                <a:solidFill>
                  <a:srgbClr val="898989"/>
                </a:solidFill>
                <a:latin typeface="Calibri"/>
                <a:ea typeface="Calibri"/>
                <a:cs typeface="Calibri"/>
                <a:sym typeface="Calibri"/>
              </a:rPr>
              <a:t>45</a:t>
            </a:fld>
            <a:endParaRPr lang="en-US" sz="1200" b="0" i="0" u="none" strike="noStrike" cap="none" baseline="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20305587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Shape 50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smtClean="0">
                <a:solidFill>
                  <a:schemeClr val="dk1"/>
                </a:solidFill>
                <a:latin typeface="Calibri"/>
                <a:ea typeface="Calibri"/>
                <a:cs typeface="Calibri"/>
                <a:sym typeface="Calibri"/>
              </a:rPr>
              <a:t>Collaborating </a:t>
            </a:r>
            <a:r>
              <a:rPr lang="en-US" b="1" dirty="0"/>
              <a:t>w</a:t>
            </a:r>
            <a:r>
              <a:rPr lang="en-US" sz="4400" b="1" i="0" u="none" strike="noStrike" cap="none" baseline="0" dirty="0" smtClean="0">
                <a:solidFill>
                  <a:schemeClr val="dk1"/>
                </a:solidFill>
                <a:latin typeface="Calibri"/>
                <a:ea typeface="Calibri"/>
                <a:cs typeface="Calibri"/>
                <a:sym typeface="Calibri"/>
              </a:rPr>
              <a:t>ith Non-Settlements Service Agencies</a:t>
            </a:r>
            <a:endParaRPr lang="en-US" sz="4400" b="1" i="0" u="none" strike="noStrike" cap="none" baseline="0" dirty="0">
              <a:solidFill>
                <a:schemeClr val="dk1"/>
              </a:solidFill>
              <a:latin typeface="Calibri"/>
              <a:ea typeface="Calibri"/>
              <a:cs typeface="Calibri"/>
              <a:sym typeface="Calibri"/>
            </a:endParaRPr>
          </a:p>
        </p:txBody>
      </p:sp>
      <p:sp>
        <p:nvSpPr>
          <p:cNvPr id="507" name="Shape 507"/>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OCASI and Community Living-Toronto partnership </a:t>
            </a:r>
          </a:p>
          <a:p>
            <a:pPr lvl="1" indent="-285750">
              <a:spcBef>
                <a:spcPts val="400"/>
              </a:spcBef>
              <a:buSzPct val="100000"/>
            </a:pPr>
            <a:r>
              <a:rPr lang="en-US" sz="2400" dirty="0"/>
              <a:t>While we </a:t>
            </a:r>
            <a:r>
              <a:rPr lang="en-US" sz="2400" dirty="0" smtClean="0"/>
              <a:t>are experts </a:t>
            </a:r>
            <a:r>
              <a:rPr lang="en-US" sz="2400" dirty="0"/>
              <a:t>in our fields, together we share knowledge, </a:t>
            </a:r>
            <a:r>
              <a:rPr lang="en-US" sz="2400" dirty="0" smtClean="0"/>
              <a:t>network, and resources </a:t>
            </a:r>
            <a:r>
              <a:rPr lang="en-US" sz="2400" dirty="0"/>
              <a:t>allowing us to better understand what is happening in the </a:t>
            </a:r>
            <a:r>
              <a:rPr lang="en-US" sz="2400" dirty="0" smtClean="0"/>
              <a:t>community. </a:t>
            </a:r>
            <a:endParaRPr lang="en-US" sz="2400" dirty="0"/>
          </a:p>
          <a:p>
            <a:pPr marL="742950" marR="0" lvl="1" indent="-285750" algn="l" rtl="0">
              <a:lnSpc>
                <a:spcPct val="100000"/>
              </a:lnSpc>
              <a:spcBef>
                <a:spcPts val="400"/>
              </a:spcBef>
              <a:spcAft>
                <a:spcPts val="0"/>
              </a:spcAft>
              <a:buClr>
                <a:schemeClr val="dk1"/>
              </a:buClr>
              <a:buSzPct val="100000"/>
              <a:buFont typeface="Arial"/>
              <a:buChar char="–"/>
            </a:pPr>
            <a:r>
              <a:rPr lang="en-US" sz="2400" b="0" i="0" u="none" strike="noStrike" cap="none" baseline="0" dirty="0" smtClean="0">
                <a:solidFill>
                  <a:schemeClr val="dk1"/>
                </a:solidFill>
                <a:sym typeface="Calibri"/>
              </a:rPr>
              <a:t>Translated </a:t>
            </a:r>
            <a:r>
              <a:rPr lang="en-US" sz="2400" b="0" i="0" u="none" strike="noStrike" cap="none" baseline="0" dirty="0">
                <a:solidFill>
                  <a:schemeClr val="dk1"/>
                </a:solidFill>
                <a:sym typeface="Calibri"/>
              </a:rPr>
              <a:t>info sheets on access to early childhood services and adult developmental services to Chinese, Tamil and </a:t>
            </a:r>
            <a:r>
              <a:rPr lang="en-US" sz="2400" b="0" i="0" u="none" strike="noStrike" cap="none" baseline="0" dirty="0" smtClean="0">
                <a:solidFill>
                  <a:schemeClr val="dk1"/>
                </a:solidFill>
                <a:sym typeface="Calibri"/>
              </a:rPr>
              <a:t>Farsi.</a:t>
            </a:r>
            <a:endParaRPr lang="en-US" sz="2400" b="0" i="0" u="none" strike="noStrike" cap="none" baseline="0" dirty="0">
              <a:solidFill>
                <a:schemeClr val="dk1"/>
              </a:solidFill>
              <a:sym typeface="Calibri"/>
            </a:endParaRPr>
          </a:p>
          <a:p>
            <a:pPr lvl="1" indent="-285750">
              <a:spcBef>
                <a:spcPts val="400"/>
              </a:spcBef>
              <a:buSzPct val="100000"/>
            </a:pPr>
            <a:r>
              <a:rPr lang="en-US" sz="2400" b="0" i="0" u="none" strike="noStrike" cap="none" baseline="0" dirty="0">
                <a:solidFill>
                  <a:schemeClr val="dk1"/>
                </a:solidFill>
                <a:sym typeface="Calibri"/>
              </a:rPr>
              <a:t>Co-hosted cross-sector </a:t>
            </a:r>
            <a:r>
              <a:rPr lang="en-US" sz="2400" b="0" i="0" u="none" strike="noStrike" cap="none" baseline="0" dirty="0" smtClean="0">
                <a:solidFill>
                  <a:schemeClr val="dk1"/>
                </a:solidFill>
                <a:sym typeface="Calibri"/>
              </a:rPr>
              <a:t>accessibility </a:t>
            </a:r>
            <a:r>
              <a:rPr lang="en-US" sz="2400" dirty="0"/>
              <a:t>r</a:t>
            </a:r>
            <a:r>
              <a:rPr lang="en-US" sz="2400" b="0" i="0" u="none" strike="noStrike" cap="none" baseline="0" dirty="0" smtClean="0">
                <a:solidFill>
                  <a:schemeClr val="dk1"/>
                </a:solidFill>
                <a:sym typeface="Calibri"/>
              </a:rPr>
              <a:t>oundtables </a:t>
            </a:r>
            <a:r>
              <a:rPr lang="en-US" sz="2400" b="0" i="0" u="none" strike="noStrike" cap="none" baseline="0" dirty="0">
                <a:solidFill>
                  <a:schemeClr val="dk1"/>
                </a:solidFill>
                <a:sym typeface="Calibri"/>
              </a:rPr>
              <a:t>in Toronto, London and </a:t>
            </a:r>
            <a:r>
              <a:rPr lang="en-US" sz="2400" b="0" i="0" u="none" strike="noStrike" cap="none" baseline="0" dirty="0" smtClean="0">
                <a:solidFill>
                  <a:schemeClr val="dk1"/>
                </a:solidFill>
                <a:sym typeface="Calibri"/>
              </a:rPr>
              <a:t>Ottawa providing </a:t>
            </a:r>
            <a:r>
              <a:rPr lang="en-CA" sz="2400" dirty="0" smtClean="0"/>
              <a:t>meaningful </a:t>
            </a:r>
            <a:r>
              <a:rPr lang="en-CA" sz="2400" dirty="0"/>
              <a:t>face-to-face interactions and opportunities to share </a:t>
            </a:r>
            <a:r>
              <a:rPr lang="en-CA" sz="2400" dirty="0" smtClean="0"/>
              <a:t>resources.</a:t>
            </a:r>
            <a:endParaRPr lang="en-US" sz="2400" b="0" i="0" u="none" strike="noStrike" cap="none" baseline="0" dirty="0">
              <a:solidFill>
                <a:schemeClr val="dk1"/>
              </a:solidFill>
              <a:sym typeface="Calibri"/>
            </a:endParaRPr>
          </a:p>
          <a:p>
            <a:pPr marL="742950" marR="0" lvl="1" indent="-285750" algn="l" rtl="0">
              <a:lnSpc>
                <a:spcPct val="100000"/>
              </a:lnSpc>
              <a:spcBef>
                <a:spcPts val="400"/>
              </a:spcBef>
              <a:spcAft>
                <a:spcPts val="0"/>
              </a:spcAft>
              <a:buClr>
                <a:schemeClr val="dk1"/>
              </a:buClr>
              <a:buSzPct val="100000"/>
              <a:buFont typeface="Arial"/>
              <a:buChar char="–"/>
            </a:pPr>
            <a:endParaRPr lang="en-US" sz="2400" b="0" i="0" u="none" strike="noStrike" cap="none" baseline="0" dirty="0" smtClean="0">
              <a:solidFill>
                <a:schemeClr val="dk1"/>
              </a:solidFill>
              <a:sym typeface="Calibri"/>
            </a:endParaRPr>
          </a:p>
          <a:p>
            <a:pPr marL="0" marR="0" lvl="0" indent="0" algn="l" rtl="0">
              <a:spcBef>
                <a:spcPts val="0"/>
              </a:spcBef>
              <a:buNone/>
            </a:pPr>
            <a:endParaRPr sz="1800" b="0" i="0" u="none" strike="noStrike" cap="none" baseline="0" dirty="0">
              <a:solidFill>
                <a:schemeClr val="dk1"/>
              </a:solidFill>
              <a:sym typeface="Calibri"/>
            </a:endParaRPr>
          </a:p>
        </p:txBody>
      </p:sp>
      <p:sp>
        <p:nvSpPr>
          <p:cNvPr id="508" name="Shape 508"/>
          <p:cNvSpPr txBox="1"/>
          <p:nvPr/>
        </p:nvSpPr>
        <p:spPr>
          <a:xfrm>
            <a:off x="6553200" y="6356350"/>
            <a:ext cx="2133599" cy="365125"/>
          </a:xfrm>
          <a:prstGeom prst="rect">
            <a:avLst/>
          </a:prstGeom>
          <a:noFill/>
          <a:ln>
            <a:noFill/>
          </a:ln>
        </p:spPr>
        <p:txBody>
          <a:bodyPr lIns="91425" tIns="45700" rIns="91425" bIns="45700" anchor="ctr" anchorCtr="0">
            <a:noAutofit/>
          </a:bodyPr>
          <a:lstStyle/>
          <a:p>
            <a:pPr algn="r">
              <a:buClr>
                <a:srgbClr val="898989"/>
              </a:buClr>
              <a:buSzPct val="25000"/>
              <a:buFont typeface="Calibri"/>
              <a:buNone/>
            </a:pPr>
            <a:fld id="{00000000-1234-1234-1234-123412341234}" type="slidenum">
              <a:rPr lang="en-US" sz="1200">
                <a:solidFill>
                  <a:srgbClr val="898989"/>
                </a:solidFill>
                <a:latin typeface="Calibri"/>
                <a:ea typeface="Calibri"/>
                <a:cs typeface="Calibri"/>
                <a:sym typeface="Calibri"/>
              </a:rPr>
              <a:pPr algn="r">
                <a:buClr>
                  <a:srgbClr val="898989"/>
                </a:buClr>
                <a:buSzPct val="25000"/>
                <a:buFont typeface="Calibri"/>
                <a:buNone/>
              </a:pPr>
              <a:t>46</a:t>
            </a:fld>
            <a:endParaRPr lang="en-US" sz="1200">
              <a:solidFill>
                <a:srgbClr val="898989"/>
              </a:solidFill>
              <a:latin typeface="Calibri"/>
              <a:ea typeface="Calibri"/>
              <a:cs typeface="Calibri"/>
              <a:sym typeface="Calibri"/>
            </a:endParaRPr>
          </a:p>
        </p:txBody>
      </p:sp>
    </p:spTree>
    <p:extLst>
      <p:ext uri="{BB962C8B-B14F-4D97-AF65-F5344CB8AC3E}">
        <p14:creationId xmlns:p14="http://schemas.microsoft.com/office/powerpoint/2010/main" val="3780941940"/>
      </p:ext>
    </p:extLst>
  </p:cSld>
  <p:clrMapOvr>
    <a:masterClrMapping/>
  </p:clrMapOvr>
  <p:transition spd="slow">
    <p:cu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Shape 513"/>
          <p:cNvSpPr txBox="1">
            <a:spLocks noGrp="1"/>
          </p:cNvSpPr>
          <p:nvPr>
            <p:ph type="title"/>
          </p:nvPr>
        </p:nvSpPr>
        <p:spPr>
          <a:xfrm>
            <a:off x="685800" y="304800"/>
            <a:ext cx="8077199" cy="1143000"/>
          </a:xfrm>
          <a:prstGeom prst="rect">
            <a:avLst/>
          </a:prstGeom>
          <a:solidFill>
            <a:schemeClr val="lt1">
              <a:alpha val="22745"/>
            </a:schemeClr>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222268"/>
              </a:buClr>
              <a:buSzPct val="25000"/>
              <a:buFont typeface="Cambria"/>
              <a:buNone/>
            </a:pPr>
            <a:r>
              <a:rPr lang="en-US" b="1" i="0" u="none" strike="noStrike" cap="none" baseline="0">
                <a:solidFill>
                  <a:srgbClr val="222268"/>
                </a:solidFill>
                <a:latin typeface="Calibri" panose="020F0502020204030204" pitchFamily="34" charset="0"/>
                <a:ea typeface="Cambria"/>
                <a:cs typeface="Calibri" panose="020F0502020204030204" pitchFamily="34" charset="0"/>
                <a:sym typeface="Cambria"/>
              </a:rPr>
              <a:t>Example of Effective Cross-Sector Collaboration</a:t>
            </a:r>
          </a:p>
        </p:txBody>
      </p:sp>
      <p:sp>
        <p:nvSpPr>
          <p:cNvPr id="514" name="Shape 514"/>
          <p:cNvSpPr txBox="1">
            <a:spLocks noGrp="1"/>
          </p:cNvSpPr>
          <p:nvPr>
            <p:ph type="body" idx="1"/>
          </p:nvPr>
        </p:nvSpPr>
        <p:spPr>
          <a:xfrm>
            <a:off x="5105400" y="2057400"/>
            <a:ext cx="3809999"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222268"/>
              </a:buClr>
              <a:buSzPct val="25000"/>
              <a:buFont typeface="Cambria"/>
              <a:buNone/>
            </a:pPr>
            <a:r>
              <a:rPr lang="en-US" sz="2400" b="1" i="0" u="none" strike="noStrike" cap="none" baseline="0">
                <a:solidFill>
                  <a:srgbClr val="222268"/>
                </a:solidFill>
                <a:latin typeface="Calibri" panose="020F0502020204030204" pitchFamily="34" charset="0"/>
                <a:ea typeface="Cambria"/>
                <a:cs typeface="Calibri" panose="020F0502020204030204" pitchFamily="34" charset="0"/>
                <a:sym typeface="Cambria"/>
              </a:rPr>
              <a:t>Intellectual Disability Education Ambassadors (IDEA) Project</a:t>
            </a:r>
          </a:p>
          <a:p>
            <a:pPr marL="0" marR="0" lvl="0" indent="0" algn="ctr" rtl="0">
              <a:lnSpc>
                <a:spcPct val="100000"/>
              </a:lnSpc>
              <a:spcBef>
                <a:spcPts val="440"/>
              </a:spcBef>
              <a:spcAft>
                <a:spcPts val="0"/>
              </a:spcAft>
              <a:buClr>
                <a:schemeClr val="dk1"/>
              </a:buClr>
              <a:buSzPct val="25000"/>
              <a:buFont typeface="Calibri"/>
              <a:buNone/>
            </a:pPr>
            <a:r>
              <a:rPr lang="en-US" sz="2200" b="0" i="0" u="none" strike="noStrike" cap="none" baseline="0">
                <a:solidFill>
                  <a:schemeClr val="dk1"/>
                </a:solidFill>
                <a:latin typeface="Calibri" panose="020F0502020204030204" pitchFamily="34" charset="0"/>
                <a:ea typeface="Calibri"/>
                <a:cs typeface="Calibri" panose="020F0502020204030204" pitchFamily="34" charset="0"/>
                <a:sym typeface="Calibri"/>
              </a:rPr>
              <a:t>A diverse group of 11 newcomers were trained to deliver outreach information about Intellectual Disability and access to DS services using their cultural knowledge, languages and community connections. </a:t>
            </a:r>
          </a:p>
        </p:txBody>
      </p:sp>
      <p:pic>
        <p:nvPicPr>
          <p:cNvPr id="515" name="Shape 515"/>
          <p:cNvPicPr preferRelativeResize="0"/>
          <p:nvPr/>
        </p:nvPicPr>
        <p:blipFill rotWithShape="1">
          <a:blip r:embed="rId3">
            <a:alphaModFix/>
          </a:blip>
          <a:srcRect/>
          <a:stretch/>
        </p:blipFill>
        <p:spPr>
          <a:xfrm>
            <a:off x="-19050" y="1779586"/>
            <a:ext cx="4767262" cy="3895725"/>
          </a:xfrm>
          <a:prstGeom prst="rect">
            <a:avLst/>
          </a:prstGeom>
          <a:solidFill>
            <a:srgbClr val="ECECEC"/>
          </a:solidFill>
          <a:ln w="190500" cap="sq" cmpd="sng">
            <a:solidFill>
              <a:srgbClr val="FFFFFF"/>
            </a:solidFill>
            <a:prstDash val="solid"/>
            <a:miter/>
            <a:headEnd type="none" w="med" len="med"/>
            <a:tailEnd type="none" w="med" len="med"/>
          </a:ln>
        </p:spPr>
      </p:pic>
      <p:sp>
        <p:nvSpPr>
          <p:cNvPr id="516" name="Shape 516"/>
          <p:cNvSpPr txBox="1"/>
          <p:nvPr/>
        </p:nvSpPr>
        <p:spPr>
          <a:xfrm>
            <a:off x="368300" y="5867400"/>
            <a:ext cx="4876799" cy="261936"/>
          </a:xfrm>
          <a:prstGeom prst="rect">
            <a:avLst/>
          </a:prstGeom>
          <a:noFill/>
          <a:ln>
            <a:noFill/>
          </a:ln>
        </p:spPr>
        <p:txBody>
          <a:bodyPr lIns="91425" tIns="45700" rIns="91425" bIns="45700" anchor="t" anchorCtr="0">
            <a:noAutofit/>
          </a:bodyPr>
          <a:lstStyle/>
          <a:p>
            <a:pPr>
              <a:buClr>
                <a:srgbClr val="000000"/>
              </a:buClr>
              <a:buSzPct val="25000"/>
              <a:buFont typeface="Arial"/>
              <a:buNone/>
            </a:pPr>
            <a:r>
              <a:rPr lang="en-US" sz="1100"/>
              <a:t>Pictured: A group of IDEA participants and facilitators at CultureLink </a:t>
            </a:r>
          </a:p>
        </p:txBody>
      </p:sp>
    </p:spTree>
    <p:extLst>
      <p:ext uri="{BB962C8B-B14F-4D97-AF65-F5344CB8AC3E}">
        <p14:creationId xmlns:p14="http://schemas.microsoft.com/office/powerpoint/2010/main" val="1634312351"/>
      </p:ext>
    </p:extLst>
  </p:cSld>
  <p:clrMapOvr>
    <a:masterClrMapping/>
  </p:clrMapOvr>
  <p:transition spd="slow">
    <p:cu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Shape 620"/>
          <p:cNvSpPr txBox="1">
            <a:spLocks noGrp="1"/>
          </p:cNvSpPr>
          <p:nvPr>
            <p:ph type="title"/>
          </p:nvPr>
        </p:nvSpPr>
        <p:spPr>
          <a:xfrm>
            <a:off x="685800" y="609600"/>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1" i="0" u="none" strike="noStrike" cap="none" baseline="0" dirty="0">
                <a:solidFill>
                  <a:schemeClr val="dk2"/>
                </a:solidFill>
                <a:latin typeface="Calibri" panose="020F0502020204030204" pitchFamily="34" charset="0"/>
                <a:cs typeface="Calibri" panose="020F0502020204030204" pitchFamily="34" charset="0"/>
                <a:sym typeface="Arial"/>
              </a:rPr>
              <a:t>References</a:t>
            </a:r>
          </a:p>
        </p:txBody>
      </p:sp>
      <p:sp>
        <p:nvSpPr>
          <p:cNvPr id="621" name="Shape 621"/>
          <p:cNvSpPr txBox="1">
            <a:spLocks noGrp="1"/>
          </p:cNvSpPr>
          <p:nvPr>
            <p:ph type="body" idx="1"/>
          </p:nvPr>
        </p:nvSpPr>
        <p:spPr>
          <a:xfrm>
            <a:off x="468312" y="1557337"/>
            <a:ext cx="8229600" cy="4525961"/>
          </a:xfrm>
          <a:prstGeom prst="rect">
            <a:avLst/>
          </a:prstGeom>
          <a:noFill/>
          <a:ln>
            <a:noFill/>
          </a:ln>
        </p:spPr>
        <p:txBody>
          <a:bodyPr lIns="91425" tIns="45700" rIns="91425" bIns="45700" anchor="t" anchorCtr="0">
            <a:noAutofit/>
          </a:bodyPr>
          <a:lstStyle/>
          <a:p>
            <a:pPr marL="203200" indent="0">
              <a:buNone/>
            </a:pPr>
            <a:endParaRPr lang="en-CA" sz="1200" dirty="0" smtClean="0"/>
          </a:p>
          <a:p>
            <a:pPr marL="0" indent="0">
              <a:spcBef>
                <a:spcPts val="0"/>
              </a:spcBef>
              <a:buSzPct val="100000"/>
              <a:buNone/>
            </a:pPr>
            <a:r>
              <a:rPr lang="en-CA" sz="1200" dirty="0"/>
              <a:t>Collins, P. H. (1990). </a:t>
            </a:r>
            <a:r>
              <a:rPr lang="en-CA" sz="1200" i="1" dirty="0"/>
              <a:t>Black Feminist Thought: Knowledge, Consciousness, and the Politics of  Empowerment.</a:t>
            </a:r>
            <a:r>
              <a:rPr lang="en-CA" sz="1200" dirty="0"/>
              <a:t> Boston: Unwin Hyman.</a:t>
            </a:r>
          </a:p>
          <a:p>
            <a:pPr marL="0" marR="0" lvl="0" indent="0" algn="l" rtl="0">
              <a:lnSpc>
                <a:spcPct val="100000"/>
              </a:lnSpc>
              <a:spcBef>
                <a:spcPts val="0"/>
              </a:spcBef>
              <a:spcAft>
                <a:spcPts val="0"/>
              </a:spcAft>
              <a:buClr>
                <a:schemeClr val="dk1"/>
              </a:buClr>
              <a:buSzPct val="100000"/>
              <a:buNone/>
            </a:pPr>
            <a:endParaRPr lang="en-US" sz="1200" b="0" i="0" u="none" strike="noStrike" cap="none" baseline="0" dirty="0" smtClean="0">
              <a:solidFill>
                <a:schemeClr val="dk1"/>
              </a:solidFill>
              <a:sym typeface="Arial"/>
            </a:endParaRPr>
          </a:p>
          <a:p>
            <a:pPr marL="0" marR="0" lvl="0" indent="0" algn="l" rtl="0">
              <a:lnSpc>
                <a:spcPct val="100000"/>
              </a:lnSpc>
              <a:spcBef>
                <a:spcPts val="0"/>
              </a:spcBef>
              <a:spcAft>
                <a:spcPts val="0"/>
              </a:spcAft>
              <a:buClr>
                <a:schemeClr val="dk1"/>
              </a:buClr>
              <a:buSzPct val="100000"/>
              <a:buNone/>
            </a:pPr>
            <a:r>
              <a:rPr lang="en-US" sz="1200" b="0" i="0" u="none" strike="noStrike" cap="none" baseline="0" dirty="0" smtClean="0">
                <a:solidFill>
                  <a:schemeClr val="dk1"/>
                </a:solidFill>
                <a:sym typeface="Arial"/>
              </a:rPr>
              <a:t>Jennings</a:t>
            </a:r>
            <a:r>
              <a:rPr lang="en-US" sz="1200" b="0" i="0" u="none" strike="noStrike" cap="none" baseline="0" dirty="0">
                <a:solidFill>
                  <a:schemeClr val="dk1"/>
                </a:solidFill>
                <a:sym typeface="Arial"/>
              </a:rPr>
              <a:t>, S., </a:t>
            </a:r>
            <a:r>
              <a:rPr lang="en-US" sz="1200" b="0" i="0" u="none" strike="noStrike" cap="none" baseline="0" dirty="0" err="1">
                <a:solidFill>
                  <a:schemeClr val="dk1"/>
                </a:solidFill>
                <a:sym typeface="Arial"/>
              </a:rPr>
              <a:t>Khanlou</a:t>
            </a:r>
            <a:r>
              <a:rPr lang="en-US" sz="1200" b="0" i="0" u="none" strike="noStrike" cap="none" baseline="0" dirty="0">
                <a:solidFill>
                  <a:schemeClr val="dk1"/>
                </a:solidFill>
                <a:sym typeface="Arial"/>
              </a:rPr>
              <a:t>, N., &amp; Su, C. (2014). Public health policy and social support for immigrant mothers raising children in Canada. </a:t>
            </a:r>
            <a:r>
              <a:rPr lang="en-US" sz="1200" b="0" i="1" u="none" strike="noStrike" cap="none" baseline="0" dirty="0">
                <a:solidFill>
                  <a:schemeClr val="dk1"/>
                </a:solidFill>
                <a:sym typeface="Arial"/>
              </a:rPr>
              <a:t>Disability in Society, 29</a:t>
            </a:r>
            <a:r>
              <a:rPr lang="en-US" sz="1200" b="0" i="0" u="none" strike="noStrike" cap="none" baseline="0" dirty="0">
                <a:solidFill>
                  <a:schemeClr val="dk1"/>
                </a:solidFill>
                <a:sym typeface="Arial"/>
              </a:rPr>
              <a:t>(10), 1645-1657.</a:t>
            </a:r>
          </a:p>
          <a:p>
            <a:pPr marL="0" lvl="0" indent="0">
              <a:spcBef>
                <a:spcPts val="480"/>
              </a:spcBef>
              <a:buSzPct val="100000"/>
              <a:buNone/>
            </a:pPr>
            <a:endParaRPr lang="en-CA" sz="1200" dirty="0" smtClean="0"/>
          </a:p>
          <a:p>
            <a:pPr marL="0" lvl="0" indent="0">
              <a:spcBef>
                <a:spcPts val="480"/>
              </a:spcBef>
              <a:buSzPct val="100000"/>
              <a:buNone/>
            </a:pPr>
            <a:r>
              <a:rPr lang="en-CA" sz="1200" dirty="0" smtClean="0"/>
              <a:t>King </a:t>
            </a:r>
            <a:r>
              <a:rPr lang="en-CA" sz="1200" dirty="0"/>
              <a:t>G, Lindsay S, Klassen A, </a:t>
            </a:r>
            <a:r>
              <a:rPr lang="en-CA" sz="1200" dirty="0" err="1"/>
              <a:t>Esses</a:t>
            </a:r>
            <a:r>
              <a:rPr lang="en-CA" sz="1200" dirty="0"/>
              <a:t> V, </a:t>
            </a:r>
            <a:r>
              <a:rPr lang="en-CA" sz="1200" dirty="0" err="1"/>
              <a:t>Mesterman</a:t>
            </a:r>
            <a:r>
              <a:rPr lang="en-CA" sz="1200" dirty="0"/>
              <a:t> R. Barriers to health service utilization by immigrant families raising a disabled child: unmet needs and the role of discrimination. Ontario. http:// p2pcanada.ca/</a:t>
            </a:r>
            <a:r>
              <a:rPr lang="en-CA" sz="1200" dirty="0" err="1"/>
              <a:t>wp</a:t>
            </a:r>
            <a:r>
              <a:rPr lang="en-CA" sz="1200" dirty="0"/>
              <a:t>-content/uploads/2011/09/families-with-disabledchild-final-report1.pdf: 2011.</a:t>
            </a:r>
            <a:endParaRPr lang="en-US" sz="1200" dirty="0" smtClean="0"/>
          </a:p>
          <a:p>
            <a:pPr marL="0" lvl="0" indent="0">
              <a:spcBef>
                <a:spcPts val="480"/>
              </a:spcBef>
              <a:buSzPct val="100000"/>
              <a:buNone/>
            </a:pPr>
            <a:endParaRPr lang="en-US" sz="1200" dirty="0" smtClean="0"/>
          </a:p>
          <a:p>
            <a:pPr marL="0" lvl="0" indent="0">
              <a:spcBef>
                <a:spcPts val="480"/>
              </a:spcBef>
              <a:buSzPct val="100000"/>
              <a:buNone/>
            </a:pPr>
            <a:r>
              <a:rPr lang="en-US" sz="1200" dirty="0" err="1" smtClean="0"/>
              <a:t>Khanlou</a:t>
            </a:r>
            <a:r>
              <a:rPr lang="en-US" sz="1200" b="0" i="0" u="none" strike="noStrike" cap="none" baseline="0" dirty="0">
                <a:solidFill>
                  <a:schemeClr val="dk1"/>
                </a:solidFill>
                <a:sym typeface="Arial"/>
              </a:rPr>
              <a:t>, N., Mustafa, N., Vazquez, L. M., </a:t>
            </a:r>
            <a:r>
              <a:rPr lang="en-US" sz="1200" b="0" i="0" u="none" strike="noStrike" cap="none" baseline="0" dirty="0" err="1">
                <a:solidFill>
                  <a:schemeClr val="dk1"/>
                </a:solidFill>
                <a:sym typeface="Arial"/>
              </a:rPr>
              <a:t>Haque</a:t>
            </a:r>
            <a:r>
              <a:rPr lang="en-US" sz="1200" b="0" i="0" u="none" strike="noStrike" cap="none" baseline="0" dirty="0">
                <a:solidFill>
                  <a:schemeClr val="dk1"/>
                </a:solidFill>
                <a:sym typeface="Arial"/>
              </a:rPr>
              <a:t>, N., &amp; Yoshida, K. (2015). Stressors and barriers to services for immigrant fathers raising children with developmental disabilities.</a:t>
            </a:r>
            <a:r>
              <a:rPr lang="en-US" sz="1200" b="0" i="1" u="none" strike="noStrike" cap="none" baseline="0" dirty="0">
                <a:solidFill>
                  <a:schemeClr val="dk1"/>
                </a:solidFill>
                <a:sym typeface="Arial"/>
              </a:rPr>
              <a:t> International Journal of Mental Health and Addiction. </a:t>
            </a:r>
          </a:p>
          <a:p>
            <a:pPr marL="0" indent="0">
              <a:spcBef>
                <a:spcPts val="480"/>
              </a:spcBef>
              <a:buSzPct val="100000"/>
              <a:buNone/>
            </a:pPr>
            <a:endParaRPr lang="en-CA" sz="1200" dirty="0" smtClean="0"/>
          </a:p>
          <a:p>
            <a:pPr marL="0" indent="0">
              <a:spcBef>
                <a:spcPts val="480"/>
              </a:spcBef>
              <a:buSzPct val="100000"/>
              <a:buNone/>
            </a:pPr>
            <a:r>
              <a:rPr lang="en-CA" sz="1200" dirty="0" smtClean="0"/>
              <a:t>Razack</a:t>
            </a:r>
            <a:r>
              <a:rPr lang="en-CA" sz="1200" dirty="0"/>
              <a:t>, S. (1998). Looking white people in the eye: Gender, race, and culture in courtrooms and </a:t>
            </a:r>
            <a:r>
              <a:rPr lang="en-CA" sz="1200" dirty="0" smtClean="0"/>
              <a:t>classrooms</a:t>
            </a:r>
            <a:r>
              <a:rPr lang="en-CA" sz="1200" dirty="0"/>
              <a:t>. Toronto: University of Toronto Press. </a:t>
            </a:r>
          </a:p>
          <a:p>
            <a:pPr marL="0" marR="0" lvl="0" indent="0" algn="l" rtl="0">
              <a:lnSpc>
                <a:spcPct val="100000"/>
              </a:lnSpc>
              <a:spcBef>
                <a:spcPts val="480"/>
              </a:spcBef>
              <a:spcAft>
                <a:spcPts val="0"/>
              </a:spcAft>
              <a:buClr>
                <a:schemeClr val="dk1"/>
              </a:buClr>
              <a:buSzPct val="100000"/>
              <a:buNone/>
            </a:pPr>
            <a:endParaRPr lang="en-US" sz="1200" b="0" i="0" u="none" strike="noStrike" cap="none" baseline="0" dirty="0" smtClean="0">
              <a:solidFill>
                <a:schemeClr val="dk1"/>
              </a:solidFill>
              <a:sym typeface="Arial"/>
            </a:endParaRPr>
          </a:p>
          <a:p>
            <a:pPr marL="0" marR="0" lvl="0" indent="0" algn="l" rtl="0">
              <a:lnSpc>
                <a:spcPct val="100000"/>
              </a:lnSpc>
              <a:spcBef>
                <a:spcPts val="480"/>
              </a:spcBef>
              <a:spcAft>
                <a:spcPts val="0"/>
              </a:spcAft>
              <a:buClr>
                <a:schemeClr val="dk1"/>
              </a:buClr>
              <a:buSzPct val="100000"/>
              <a:buNone/>
            </a:pPr>
            <a:r>
              <a:rPr lang="en-US" sz="1200" b="0" i="0" u="none" strike="noStrike" cap="none" baseline="0" dirty="0" smtClean="0">
                <a:solidFill>
                  <a:schemeClr val="dk1"/>
                </a:solidFill>
                <a:sym typeface="Arial"/>
              </a:rPr>
              <a:t>The </a:t>
            </a:r>
            <a:r>
              <a:rPr lang="en-US" sz="1200" b="0" i="0" u="none" strike="noStrike" cap="none" baseline="0" dirty="0" err="1">
                <a:solidFill>
                  <a:schemeClr val="dk1"/>
                </a:solidFill>
                <a:sym typeface="Arial"/>
              </a:rPr>
              <a:t>Roeher</a:t>
            </a:r>
            <a:r>
              <a:rPr lang="en-US" sz="1200" b="0" i="0" u="none" strike="noStrike" cap="none" baseline="0" dirty="0">
                <a:solidFill>
                  <a:schemeClr val="dk1"/>
                </a:solidFill>
                <a:sym typeface="Arial"/>
              </a:rPr>
              <a:t> Institute. (2004). </a:t>
            </a:r>
            <a:r>
              <a:rPr lang="en-US" sz="1200" b="0" i="1" u="none" strike="noStrike" cap="none" baseline="0" dirty="0">
                <a:solidFill>
                  <a:schemeClr val="dk1"/>
                </a:solidFill>
                <a:sym typeface="Arial"/>
              </a:rPr>
              <a:t>Disability, culture and service engagement among Chinese, Somali and Tamil communities in Toronto. </a:t>
            </a:r>
            <a:r>
              <a:rPr lang="en-US" sz="1200" b="0" i="0" u="none" strike="noStrike" cap="none" baseline="0" dirty="0">
                <a:solidFill>
                  <a:schemeClr val="dk1"/>
                </a:solidFill>
                <a:sym typeface="Arial"/>
              </a:rPr>
              <a:t>Toronto, ON. </a:t>
            </a:r>
          </a:p>
          <a:p>
            <a:pPr marL="152400" indent="0">
              <a:spcBef>
                <a:spcPts val="480"/>
              </a:spcBef>
              <a:buNone/>
            </a:pPr>
            <a:endParaRPr sz="1200" b="0" i="0" u="none" strike="noStrike" cap="none" baseline="0" dirty="0">
              <a:solidFill>
                <a:schemeClr val="dk1"/>
              </a:solidFill>
              <a:sym typeface="Arial"/>
            </a:endParaRPr>
          </a:p>
          <a:p>
            <a:pPr marL="0" indent="0">
              <a:spcBef>
                <a:spcPts val="0"/>
              </a:spcBef>
              <a:buNone/>
            </a:pPr>
            <a:endParaRPr sz="1200" b="0" i="0" u="none" strike="noStrike" cap="none" baseline="0" dirty="0">
              <a:solidFill>
                <a:schemeClr val="dk1"/>
              </a:solidFill>
              <a:sym typeface="Arial"/>
            </a:endParaRPr>
          </a:p>
        </p:txBody>
      </p:sp>
    </p:spTree>
  </p:cSld>
  <p:clrMapOvr>
    <a:masterClrMapping/>
  </p:clrMapOvr>
  <p:transition spd="slow">
    <p:cu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pic>
        <p:nvPicPr>
          <p:cNvPr id="626" name="Shape 626"/>
          <p:cNvPicPr preferRelativeResize="0"/>
          <p:nvPr/>
        </p:nvPicPr>
        <p:blipFill rotWithShape="1">
          <a:blip r:embed="rId3">
            <a:alphaModFix/>
          </a:blip>
          <a:srcRect/>
          <a:stretch/>
        </p:blipFill>
        <p:spPr>
          <a:xfrm>
            <a:off x="1295400" y="-228600"/>
            <a:ext cx="6224586" cy="4810124"/>
          </a:xfrm>
          <a:prstGeom prst="rect">
            <a:avLst/>
          </a:prstGeom>
          <a:noFill/>
          <a:ln>
            <a:noFill/>
          </a:ln>
        </p:spPr>
      </p:pic>
      <p:sp>
        <p:nvSpPr>
          <p:cNvPr id="627" name="Shape 627"/>
          <p:cNvSpPr txBox="1">
            <a:spLocks noGrp="1"/>
          </p:cNvSpPr>
          <p:nvPr>
            <p:ph type="title"/>
          </p:nvPr>
        </p:nvSpPr>
        <p:spPr>
          <a:xfrm>
            <a:off x="1066800" y="4038600"/>
            <a:ext cx="7010400" cy="566736"/>
          </a:xfrm>
          <a:prstGeom prst="rect">
            <a:avLst/>
          </a:prstGeom>
          <a:noFill/>
          <a:ln>
            <a:noFill/>
          </a:ln>
        </p:spPr>
        <p:txBody>
          <a:bodyPr lIns="91425" tIns="45700" rIns="91425" bIns="45700" anchor="b" anchorCtr="0">
            <a:noAutofit/>
          </a:bodyPr>
          <a:lstStyle/>
          <a:p>
            <a:pPr marL="0" marR="0" lvl="0" indent="0" algn="ctr" rtl="0">
              <a:lnSpc>
                <a:spcPct val="100000"/>
              </a:lnSpc>
              <a:spcBef>
                <a:spcPts val="0"/>
              </a:spcBef>
              <a:spcAft>
                <a:spcPts val="0"/>
              </a:spcAft>
              <a:buClr>
                <a:schemeClr val="dk2"/>
              </a:buClr>
              <a:buSzPct val="25000"/>
              <a:buFont typeface="Georgia"/>
              <a:buNone/>
            </a:pPr>
            <a:r>
              <a:rPr lang="en-US" sz="2000" b="1" i="0" u="none" strike="noStrike" cap="none" baseline="0">
                <a:solidFill>
                  <a:schemeClr val="dk2"/>
                </a:solidFill>
                <a:latin typeface="Georgia"/>
                <a:ea typeface="Georgia"/>
                <a:cs typeface="Georgia"/>
                <a:sym typeface="Georgia"/>
              </a:rPr>
              <a:t>Questions? Comments? We’d love to hear from you! </a:t>
            </a:r>
            <a:r>
              <a:rPr lang="en-US" sz="2000" b="0" i="0" u="none" strike="noStrike" cap="none" baseline="0">
                <a:solidFill>
                  <a:schemeClr val="dk2"/>
                </a:solidFill>
                <a:latin typeface="Georgia"/>
                <a:ea typeface="Georgia"/>
                <a:cs typeface="Georgia"/>
                <a:sym typeface="Georgia"/>
              </a:rPr>
              <a:t>Contact: Ilaneet Goren </a:t>
            </a:r>
            <a:r>
              <a:rPr lang="en-US" sz="2000" b="0" i="0" u="sng" strike="noStrike" cap="none" baseline="0">
                <a:solidFill>
                  <a:schemeClr val="hlink"/>
                </a:solidFill>
                <a:latin typeface="Arial"/>
                <a:ea typeface="Arial"/>
                <a:cs typeface="Arial"/>
                <a:sym typeface="Arial"/>
                <a:hlinkClick r:id="rId4"/>
              </a:rPr>
              <a:t>ilaneet.goren@cltoronto.ca</a:t>
            </a:r>
            <a:r>
              <a:rPr lang="en-US" sz="2000" b="0" i="0" u="none" strike="noStrike" cap="none" baseline="0">
                <a:solidFill>
                  <a:schemeClr val="dk2"/>
                </a:solidFill>
                <a:latin typeface="Georgia"/>
                <a:ea typeface="Georgia"/>
                <a:cs typeface="Georgia"/>
                <a:sym typeface="Georgia"/>
              </a:rPr>
              <a:t> </a:t>
            </a:r>
          </a:p>
        </p:txBody>
      </p:sp>
      <p:sp>
        <p:nvSpPr>
          <p:cNvPr id="628" name="Shape 628"/>
          <p:cNvSpPr txBox="1">
            <a:spLocks noGrp="1"/>
          </p:cNvSpPr>
          <p:nvPr>
            <p:ph type="body" idx="1"/>
          </p:nvPr>
        </p:nvSpPr>
        <p:spPr>
          <a:xfrm>
            <a:off x="2347911" y="4933950"/>
            <a:ext cx="4119561" cy="80486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Georgia"/>
              <a:buNone/>
            </a:pPr>
            <a:r>
              <a:rPr lang="en-US" sz="1800" b="1" i="0" u="none" strike="noStrike" cap="none" baseline="0">
                <a:solidFill>
                  <a:schemeClr val="dk1"/>
                </a:solidFill>
                <a:latin typeface="Georgia"/>
                <a:ea typeface="Georgia"/>
                <a:cs typeface="Georgia"/>
                <a:sym typeface="Georgia"/>
              </a:rPr>
              <a:t>Connect with us!</a:t>
            </a:r>
          </a:p>
          <a:p>
            <a:pPr marL="0" marR="0" lvl="0" indent="0" algn="ctr" rtl="0">
              <a:lnSpc>
                <a:spcPct val="100000"/>
              </a:lnSpc>
              <a:spcBef>
                <a:spcPts val="360"/>
              </a:spcBef>
              <a:spcAft>
                <a:spcPts val="0"/>
              </a:spcAft>
              <a:buClr>
                <a:schemeClr val="dk1"/>
              </a:buClr>
              <a:buSzPct val="25000"/>
              <a:buFont typeface="Calibri"/>
              <a:buNone/>
            </a:pPr>
            <a:r>
              <a:rPr lang="en-US" sz="1800" b="1" i="0" u="none" strike="noStrike" cap="none" baseline="0">
                <a:solidFill>
                  <a:schemeClr val="dk1"/>
                </a:solidFill>
                <a:latin typeface="Calibri"/>
                <a:ea typeface="Calibri"/>
                <a:cs typeface="Calibri"/>
                <a:sym typeface="Calibri"/>
              </a:rPr>
              <a:t> </a:t>
            </a:r>
            <a:r>
              <a:rPr lang="en-US" sz="1800" b="0" i="0" u="none" strike="noStrike" cap="none" baseline="0">
                <a:solidFill>
                  <a:schemeClr val="dk1"/>
                </a:solidFill>
                <a:latin typeface="Calibri"/>
                <a:ea typeface="Calibri"/>
                <a:cs typeface="Calibri"/>
                <a:sym typeface="Calibri"/>
              </a:rPr>
              <a:t>@CLToronto </a:t>
            </a:r>
          </a:p>
          <a:p>
            <a:pPr marL="0" marR="0" lvl="0" indent="0" algn="ctr" rtl="0">
              <a:lnSpc>
                <a:spcPct val="100000"/>
              </a:lnSpc>
              <a:spcBef>
                <a:spcPts val="360"/>
              </a:spcBef>
              <a:spcAft>
                <a:spcPts val="0"/>
              </a:spcAft>
              <a:buClr>
                <a:schemeClr val="dk1"/>
              </a:buClr>
              <a:buSzPct val="25000"/>
              <a:buFont typeface="Calibri"/>
              <a:buNone/>
            </a:pPr>
            <a:r>
              <a:rPr lang="en-US" sz="1800" b="0" i="0" u="none" strike="noStrike" cap="none" baseline="0">
                <a:solidFill>
                  <a:schemeClr val="dk1"/>
                </a:solidFill>
                <a:latin typeface="Calibri"/>
                <a:ea typeface="Calibri"/>
                <a:cs typeface="Calibri"/>
                <a:sym typeface="Calibri"/>
              </a:rPr>
              <a:t>Facebook/cltoronto </a:t>
            </a:r>
          </a:p>
          <a:p>
            <a:pPr marL="0" marR="0" lvl="0" indent="0" algn="l" rtl="0">
              <a:lnSpc>
                <a:spcPct val="100000"/>
              </a:lnSpc>
              <a:spcBef>
                <a:spcPts val="360"/>
              </a:spcBef>
              <a:spcAft>
                <a:spcPts val="0"/>
              </a:spcAft>
              <a:buClr>
                <a:schemeClr val="dk1"/>
              </a:buClr>
              <a:buFont typeface="Arial"/>
              <a:buNone/>
            </a:pPr>
            <a:endParaRPr sz="1800" b="0" i="0" u="none" strike="noStrike" cap="none" baseline="0">
              <a:solidFill>
                <a:schemeClr val="dk1"/>
              </a:solidFill>
              <a:latin typeface="Arial"/>
              <a:ea typeface="Arial"/>
              <a:cs typeface="Arial"/>
              <a:sym typeface="Arial"/>
            </a:endParaRPr>
          </a:p>
          <a:p>
            <a:pPr marL="0" marR="0" lvl="0" indent="0" algn="l" rtl="0">
              <a:lnSpc>
                <a:spcPct val="100000"/>
              </a:lnSpc>
              <a:spcBef>
                <a:spcPts val="36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Pr>
              <a:t>							</a:t>
            </a:r>
          </a:p>
        </p:txBody>
      </p:sp>
      <p:pic>
        <p:nvPicPr>
          <p:cNvPr id="629" name="Shape 629"/>
          <p:cNvPicPr preferRelativeResize="0"/>
          <p:nvPr/>
        </p:nvPicPr>
        <p:blipFill rotWithShape="1">
          <a:blip r:embed="rId5">
            <a:alphaModFix/>
          </a:blip>
          <a:srcRect/>
          <a:stretch/>
        </p:blipFill>
        <p:spPr>
          <a:xfrm>
            <a:off x="3436937" y="5200650"/>
            <a:ext cx="419099" cy="419099"/>
          </a:xfrm>
          <a:prstGeom prst="rect">
            <a:avLst/>
          </a:prstGeom>
          <a:noFill/>
          <a:ln>
            <a:noFill/>
          </a:ln>
        </p:spPr>
      </p:pic>
      <p:pic>
        <p:nvPicPr>
          <p:cNvPr id="630" name="Shape 630"/>
          <p:cNvPicPr preferRelativeResize="0"/>
          <p:nvPr/>
        </p:nvPicPr>
        <p:blipFill rotWithShape="1">
          <a:blip r:embed="rId6">
            <a:alphaModFix/>
          </a:blip>
          <a:srcRect/>
          <a:stretch/>
        </p:blipFill>
        <p:spPr>
          <a:xfrm>
            <a:off x="3127375" y="5586412"/>
            <a:ext cx="304799" cy="30479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323850" y="1557337"/>
            <a:ext cx="8424862" cy="3960811"/>
          </a:xfrm>
          <a:prstGeom prst="rect">
            <a:avLst/>
          </a:prstGeom>
          <a:noFill/>
          <a:ln>
            <a:noFill/>
          </a:ln>
        </p:spPr>
        <p:txBody>
          <a:bodyPr lIns="91425" tIns="45700" rIns="91425" bIns="45700" anchor="t" anchorCtr="0">
            <a:noAutofit/>
          </a:bodyPr>
          <a:lstStyle/>
          <a:p>
            <a:pPr marL="342900" marR="0" lvl="0" indent="-342900" algn="just" rtl="0">
              <a:lnSpc>
                <a:spcPct val="100000"/>
              </a:lnSpc>
              <a:spcBef>
                <a:spcPts val="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OCASI and Ethno Racial Disability Coalition of Ontario (ERDCO) partnership formed in April 2011. </a:t>
            </a:r>
          </a:p>
          <a:p>
            <a:pPr marL="342900" marR="0" lvl="0" indent="-165100" algn="l" rtl="0">
              <a:lnSpc>
                <a:spcPct val="100000"/>
              </a:lnSpc>
              <a:spcBef>
                <a:spcPts val="560"/>
              </a:spcBef>
              <a:spcAft>
                <a:spcPts val="0"/>
              </a:spcAft>
              <a:buClr>
                <a:schemeClr val="dk1"/>
              </a:buClr>
              <a:buFont typeface="Arial"/>
              <a:buNone/>
            </a:pPr>
            <a:endParaRPr sz="2800" b="0" i="0" u="none" strike="noStrike" cap="none" baseline="0" dirty="0">
              <a:solidFill>
                <a:schemeClr val="dk1"/>
              </a:solidFill>
              <a:latin typeface="Calibri"/>
              <a:ea typeface="Calibri"/>
              <a:cs typeface="Calibri"/>
              <a:sym typeface="Calibri"/>
            </a:endParaRPr>
          </a:p>
          <a:p>
            <a:pPr marL="342900" marR="0" lvl="0" indent="-342900" algn="just" rtl="0">
              <a:lnSpc>
                <a:spcPct val="100000"/>
              </a:lnSpc>
              <a:spcBef>
                <a:spcPts val="560"/>
              </a:spcBef>
              <a:spcAft>
                <a:spcPts val="0"/>
              </a:spcAft>
              <a:buClr>
                <a:schemeClr val="dk1"/>
              </a:buClr>
              <a:buSzPct val="100000"/>
              <a:buFont typeface="Arial"/>
              <a:buChar char="•"/>
            </a:pPr>
            <a:r>
              <a:rPr lang="en-US" sz="2800" b="0" i="0" u="none" strike="noStrike" cap="none" baseline="0" dirty="0">
                <a:solidFill>
                  <a:schemeClr val="dk1"/>
                </a:solidFill>
                <a:latin typeface="Calibri"/>
                <a:ea typeface="Calibri"/>
                <a:cs typeface="Calibri"/>
                <a:sym typeface="Calibri"/>
              </a:rPr>
              <a:t>This two year (2011 – 2013) project (funded by Citizenship and Immigration Canada) is representative of the collaboration of both </a:t>
            </a:r>
            <a:r>
              <a:rPr lang="en-US" sz="2800" b="1" i="0" u="none" strike="noStrike" cap="none" baseline="0" dirty="0">
                <a:solidFill>
                  <a:schemeClr val="dk1"/>
                </a:solidFill>
                <a:latin typeface="Calibri"/>
                <a:ea typeface="Calibri"/>
                <a:cs typeface="Calibri"/>
                <a:sym typeface="Calibri"/>
              </a:rPr>
              <a:t>settlement and disability </a:t>
            </a:r>
            <a:r>
              <a:rPr lang="en-US" sz="2800" b="0" i="0" u="none" strike="noStrike" cap="none" baseline="0" dirty="0">
                <a:solidFill>
                  <a:schemeClr val="dk1"/>
                </a:solidFill>
                <a:latin typeface="Calibri"/>
                <a:ea typeface="Calibri"/>
                <a:cs typeface="Calibri"/>
                <a:sym typeface="Calibri"/>
              </a:rPr>
              <a:t>sectors working together to reduce barriers to holistic settlement services.</a:t>
            </a:r>
          </a:p>
          <a:p>
            <a:pPr marL="0" marR="0" lvl="0" indent="0" algn="l" rtl="0">
              <a:spcBef>
                <a:spcPts val="0"/>
              </a:spcBef>
              <a:buNone/>
            </a:pPr>
            <a:endParaRPr sz="2800" b="0" i="0" u="none" strike="noStrike" cap="none" baseline="0" dirty="0">
              <a:solidFill>
                <a:schemeClr val="dk1"/>
              </a:solidFill>
              <a:latin typeface="Calibri"/>
              <a:ea typeface="Calibri"/>
              <a:cs typeface="Calibri"/>
              <a:sym typeface="Calibri"/>
            </a:endParaRPr>
          </a:p>
        </p:txBody>
      </p:sp>
      <p:sp>
        <p:nvSpPr>
          <p:cNvPr id="127" name="Shape 12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a:solidFill>
                  <a:schemeClr val="dk1"/>
                </a:solidFill>
                <a:latin typeface="Calibri"/>
                <a:ea typeface="Calibri"/>
                <a:cs typeface="Calibri"/>
                <a:sym typeface="Calibri"/>
              </a:rPr>
              <a:t>Accessibility Initiative   </a:t>
            </a:r>
          </a:p>
        </p:txBody>
      </p:sp>
      <p:sp>
        <p:nvSpPr>
          <p:cNvPr id="128" name="Shape 128"/>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5</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ctrTitle"/>
          </p:nvPr>
        </p:nvSpPr>
        <p:spPr>
          <a:xfrm>
            <a:off x="250825" y="2420936"/>
            <a:ext cx="8281986" cy="1600199"/>
          </a:xfrm>
          <a:prstGeom prst="rect">
            <a:avLst/>
          </a:prstGeom>
          <a:noFill/>
          <a:ln>
            <a:noFill/>
          </a:ln>
        </p:spPr>
        <p:txBody>
          <a:bodyPr lIns="91425" tIns="45700" rIns="91425" bIns="45700" anchor="ctr" anchorCtr="0">
            <a:noAutofit/>
          </a:bodyPr>
          <a:lstStyle/>
          <a:p>
            <a:pPr marL="0" marR="0" lvl="0" indent="0" algn="ctr" rtl="0">
              <a:lnSpc>
                <a:spcPct val="121428"/>
              </a:lnSpc>
              <a:spcBef>
                <a:spcPts val="0"/>
              </a:spcBef>
              <a:spcAft>
                <a:spcPts val="0"/>
              </a:spcAft>
              <a:buClr>
                <a:schemeClr val="dk2"/>
              </a:buClr>
              <a:buSzPct val="25000"/>
              <a:buFont typeface="Cambria"/>
              <a:buNone/>
            </a:pPr>
            <a:r>
              <a:rPr lang="en-US" sz="2800" b="1" i="0" u="none" strike="noStrike" cap="none" baseline="0" dirty="0">
                <a:solidFill>
                  <a:schemeClr val="dk2"/>
                </a:solidFill>
                <a:latin typeface="Calibri" panose="020F0502020204030204" pitchFamily="34" charset="0"/>
                <a:ea typeface="Cambria"/>
                <a:cs typeface="Calibri" panose="020F0502020204030204" pitchFamily="34" charset="0"/>
                <a:sym typeface="Cambria"/>
              </a:rPr>
              <a:t>Changing the Lives of People with </a:t>
            </a:r>
            <a:br>
              <a:rPr lang="en-US" sz="2800" b="1" i="0" u="none" strike="noStrike" cap="none" baseline="0" dirty="0">
                <a:solidFill>
                  <a:schemeClr val="dk2"/>
                </a:solidFill>
                <a:latin typeface="Calibri" panose="020F0502020204030204" pitchFamily="34" charset="0"/>
                <a:ea typeface="Cambria"/>
                <a:cs typeface="Calibri" panose="020F0502020204030204" pitchFamily="34" charset="0"/>
                <a:sym typeface="Cambria"/>
              </a:rPr>
            </a:br>
            <a:r>
              <a:rPr lang="en-US" sz="2800" b="1" i="0" u="none" strike="noStrike" cap="none" baseline="0" dirty="0">
                <a:solidFill>
                  <a:schemeClr val="dk2"/>
                </a:solidFill>
                <a:latin typeface="Calibri" panose="020F0502020204030204" pitchFamily="34" charset="0"/>
                <a:ea typeface="Cambria"/>
                <a:cs typeface="Calibri" panose="020F0502020204030204" pitchFamily="34" charset="0"/>
                <a:sym typeface="Cambria"/>
              </a:rPr>
              <a:t>Intellectual Disabilities through Choices, Opportunities and Community Support.</a:t>
            </a:r>
          </a:p>
        </p:txBody>
      </p:sp>
      <p:sp>
        <p:nvSpPr>
          <p:cNvPr id="143" name="Shape 143"/>
          <p:cNvSpPr txBox="1">
            <a:spLocks noGrp="1"/>
          </p:cNvSpPr>
          <p:nvPr>
            <p:ph type="subTitle" idx="1"/>
          </p:nvPr>
        </p:nvSpPr>
        <p:spPr>
          <a:xfrm>
            <a:off x="5084762" y="4251325"/>
            <a:ext cx="3168650" cy="9858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mbria"/>
              <a:buNone/>
            </a:pPr>
            <a:r>
              <a:rPr lang="en-US" sz="2000" b="1" i="0" u="none" strike="noStrike" cap="none" baseline="0" dirty="0">
                <a:solidFill>
                  <a:schemeClr val="dk1"/>
                </a:solidFill>
                <a:latin typeface="Cambria"/>
                <a:ea typeface="Cambria"/>
                <a:cs typeface="Cambria"/>
                <a:sym typeface="Cambria"/>
              </a:rPr>
              <a:t>Ilaneet </a:t>
            </a:r>
            <a:r>
              <a:rPr lang="en-US" sz="2000" b="1" i="0" u="none" strike="noStrike" cap="none" baseline="0" dirty="0" smtClean="0">
                <a:solidFill>
                  <a:schemeClr val="dk1"/>
                </a:solidFill>
                <a:latin typeface="Cambria"/>
                <a:ea typeface="Cambria"/>
                <a:cs typeface="Cambria"/>
                <a:sym typeface="Cambria"/>
              </a:rPr>
              <a:t>Goren</a:t>
            </a:r>
            <a:r>
              <a:rPr lang="en-US" sz="1200" i="0" u="none" strike="noStrike" cap="none" baseline="0" dirty="0" smtClean="0">
                <a:solidFill>
                  <a:schemeClr val="dk1"/>
                </a:solidFill>
                <a:latin typeface="Cambria"/>
                <a:ea typeface="Cambria"/>
                <a:cs typeface="Cambria"/>
                <a:sym typeface="Cambria"/>
              </a:rPr>
              <a:t>, BSW MSW RSW  </a:t>
            </a:r>
            <a:endParaRPr lang="en-US" sz="2000" i="0" u="none" strike="noStrike" cap="none" baseline="0" dirty="0">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ct val="25000"/>
              <a:buFont typeface="Cambria"/>
              <a:buNone/>
            </a:pPr>
            <a:r>
              <a:rPr lang="en-US" sz="2000" b="0" i="0" u="none" strike="noStrike" cap="none" baseline="0" dirty="0">
                <a:solidFill>
                  <a:schemeClr val="dk1"/>
                </a:solidFill>
                <a:latin typeface="Cambria"/>
                <a:ea typeface="Cambria"/>
                <a:cs typeface="Cambria"/>
                <a:sym typeface="Cambria"/>
              </a:rPr>
              <a:t>Diversity Specialist, </a:t>
            </a:r>
            <a:br>
              <a:rPr lang="en-US" sz="2000" b="0" i="0" u="none" strike="noStrike" cap="none" baseline="0" dirty="0">
                <a:solidFill>
                  <a:schemeClr val="dk1"/>
                </a:solidFill>
                <a:latin typeface="Cambria"/>
                <a:ea typeface="Cambria"/>
                <a:cs typeface="Cambria"/>
                <a:sym typeface="Cambria"/>
              </a:rPr>
            </a:br>
            <a:r>
              <a:rPr lang="en-US" sz="2000" b="0" i="0" u="none" strike="noStrike" cap="none" baseline="0" dirty="0">
                <a:solidFill>
                  <a:schemeClr val="dk1"/>
                </a:solidFill>
                <a:latin typeface="Cambria"/>
                <a:ea typeface="Cambria"/>
                <a:cs typeface="Cambria"/>
                <a:sym typeface="Cambria"/>
              </a:rPr>
              <a:t>Community Living Toronto</a:t>
            </a:r>
          </a:p>
        </p:txBody>
      </p:sp>
      <p:pic>
        <p:nvPicPr>
          <p:cNvPr id="144" name="Shape 144"/>
          <p:cNvPicPr preferRelativeResize="0"/>
          <p:nvPr/>
        </p:nvPicPr>
        <p:blipFill rotWithShape="1">
          <a:blip r:embed="rId3">
            <a:alphaModFix/>
          </a:blip>
          <a:srcRect/>
          <a:stretch/>
        </p:blipFill>
        <p:spPr>
          <a:xfrm>
            <a:off x="5159375" y="5391150"/>
            <a:ext cx="1520825" cy="704850"/>
          </a:xfrm>
          <a:prstGeom prst="rect">
            <a:avLst/>
          </a:prstGeom>
          <a:noFill/>
          <a:ln>
            <a:noFill/>
          </a:ln>
        </p:spPr>
      </p:pic>
      <p:pic>
        <p:nvPicPr>
          <p:cNvPr id="145" name="Shape 145"/>
          <p:cNvPicPr preferRelativeResize="0"/>
          <p:nvPr/>
        </p:nvPicPr>
        <p:blipFill rotWithShape="1">
          <a:blip r:embed="rId4">
            <a:alphaModFix/>
          </a:blip>
          <a:srcRect/>
          <a:stretch/>
        </p:blipFill>
        <p:spPr>
          <a:xfrm>
            <a:off x="395287" y="4076700"/>
            <a:ext cx="4264024" cy="1785937"/>
          </a:xfrm>
          <a:prstGeom prst="rect">
            <a:avLst/>
          </a:prstGeom>
          <a:noFill/>
          <a:ln>
            <a:noFill/>
          </a:ln>
        </p:spPr>
      </p:pic>
      <p:sp>
        <p:nvSpPr>
          <p:cNvPr id="146" name="Shape 146"/>
          <p:cNvSpPr txBox="1"/>
          <p:nvPr/>
        </p:nvSpPr>
        <p:spPr>
          <a:xfrm>
            <a:off x="1331912" y="6308725"/>
            <a:ext cx="624839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FFFF"/>
              </a:buClr>
              <a:buSzPct val="25000"/>
              <a:buFont typeface="Georgia"/>
              <a:buNone/>
            </a:pPr>
            <a:r>
              <a:rPr lang="en-US" sz="1800" b="0" i="0" u="none" strike="noStrike" cap="none" baseline="0">
                <a:solidFill>
                  <a:srgbClr val="FFFFFF"/>
                </a:solidFill>
                <a:latin typeface="Georgia"/>
                <a:ea typeface="Georgia"/>
                <a:cs typeface="Georgia"/>
                <a:sym typeface="Georgia"/>
              </a:rPr>
              <a:t>www.cltoronto.ca  | @cltoronto | www.facebook/cltoronto</a:t>
            </a: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p:nvPr/>
        </p:nvSpPr>
        <p:spPr>
          <a:xfrm>
            <a:off x="723900" y="620712"/>
            <a:ext cx="4392611" cy="60007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Georgia"/>
              <a:buNone/>
            </a:pPr>
            <a:r>
              <a:rPr lang="en-US" sz="2400" b="0" i="0" u="none" strike="noStrike" cap="none" baseline="0" dirty="0">
                <a:solidFill>
                  <a:srgbClr val="000000"/>
                </a:solidFill>
                <a:latin typeface="+mj-lt"/>
                <a:ea typeface="Georgia"/>
                <a:cs typeface="Georgia"/>
                <a:sym typeface="Georgia"/>
              </a:rPr>
              <a:t>Community Living Toronto is a non-profit organization that provides a full range of personalized supports and services to over 6,000 people with an intellectual disability and their families</a:t>
            </a:r>
            <a:r>
              <a:rPr lang="en-US" sz="2400" b="0" i="1" u="none" strike="noStrike" cap="none" baseline="0" dirty="0">
                <a:solidFill>
                  <a:srgbClr val="000000"/>
                </a:solidFill>
                <a:latin typeface="+mj-lt"/>
                <a:ea typeface="Georgia"/>
                <a:cs typeface="Georgia"/>
                <a:sym typeface="Georgia"/>
              </a:rPr>
              <a:t>. </a:t>
            </a:r>
          </a:p>
          <a:p>
            <a:pPr marL="0" marR="0" lvl="0" indent="0" algn="l" rtl="0">
              <a:lnSpc>
                <a:spcPct val="100000"/>
              </a:lnSpc>
              <a:spcBef>
                <a:spcPts val="0"/>
              </a:spcBef>
              <a:spcAft>
                <a:spcPts val="0"/>
              </a:spcAft>
              <a:buClr>
                <a:schemeClr val="dk1"/>
              </a:buClr>
              <a:buFont typeface="Calibri"/>
              <a:buNone/>
            </a:pPr>
            <a:endParaRPr sz="2400" b="1" i="1" u="none" strike="noStrike" cap="none" baseline="0" dirty="0">
              <a:solidFill>
                <a:srgbClr val="000000"/>
              </a:solidFill>
              <a:latin typeface="+mj-lt"/>
              <a:ea typeface="Georgia"/>
              <a:cs typeface="Georgia"/>
              <a:sym typeface="Georgia"/>
            </a:endParaRPr>
          </a:p>
          <a:p>
            <a:pPr marL="0" marR="0" lvl="0" indent="0" algn="l" rtl="0">
              <a:lnSpc>
                <a:spcPct val="100000"/>
              </a:lnSpc>
              <a:spcBef>
                <a:spcPts val="0"/>
              </a:spcBef>
              <a:spcAft>
                <a:spcPts val="0"/>
              </a:spcAft>
              <a:buClr>
                <a:srgbClr val="000000"/>
              </a:buClr>
              <a:buSzPct val="25000"/>
              <a:buFont typeface="Georgia"/>
              <a:buNone/>
            </a:pPr>
            <a:r>
              <a:rPr lang="en-US" sz="2400" b="1" i="0" u="none" strike="noStrike" cap="none" baseline="0" dirty="0">
                <a:solidFill>
                  <a:srgbClr val="000000"/>
                </a:solidFill>
                <a:latin typeface="+mj-lt"/>
                <a:ea typeface="Georgia"/>
                <a:cs typeface="Georgia"/>
                <a:sym typeface="Georgia"/>
              </a:rPr>
              <a:t>Intellectual disability </a:t>
            </a:r>
            <a:r>
              <a:rPr lang="en-US" sz="2400" b="0" i="0" u="none" strike="noStrike" cap="none" baseline="0" dirty="0">
                <a:solidFill>
                  <a:srgbClr val="000000"/>
                </a:solidFill>
                <a:latin typeface="+mj-lt"/>
                <a:ea typeface="Georgia"/>
                <a:cs typeface="Georgia"/>
                <a:sym typeface="Georgia"/>
              </a:rPr>
              <a:t>is a term used when an individual has certain limitations in mental functioning and in skills such as communication, social skills, and activities of daily living. </a:t>
            </a:r>
          </a:p>
          <a:p>
            <a:pPr marL="0" marR="0" lvl="0" indent="0" algn="l" rtl="0">
              <a:lnSpc>
                <a:spcPct val="100000"/>
              </a:lnSpc>
              <a:spcBef>
                <a:spcPts val="0"/>
              </a:spcBef>
              <a:spcAft>
                <a:spcPts val="0"/>
              </a:spcAft>
              <a:buClr>
                <a:srgbClr val="000000"/>
              </a:buClr>
              <a:buSzPct val="25000"/>
              <a:buFont typeface="Georgia"/>
              <a:buNone/>
            </a:pPr>
            <a:r>
              <a:rPr lang="en-US" sz="2400" b="0" i="0" u="none" strike="noStrike" cap="none" baseline="0" dirty="0">
                <a:solidFill>
                  <a:srgbClr val="000000"/>
                </a:solidFill>
                <a:latin typeface="+mj-lt"/>
                <a:ea typeface="Georgia"/>
                <a:cs typeface="Georgia"/>
                <a:sym typeface="Georgia"/>
              </a:rPr>
              <a:t> </a:t>
            </a:r>
          </a:p>
        </p:txBody>
      </p:sp>
      <p:pic>
        <p:nvPicPr>
          <p:cNvPr id="189" name="Shape 189"/>
          <p:cNvPicPr preferRelativeResize="0"/>
          <p:nvPr/>
        </p:nvPicPr>
        <p:blipFill rotWithShape="1">
          <a:blip r:embed="rId3">
            <a:alphaModFix/>
          </a:blip>
          <a:srcRect/>
          <a:stretch/>
        </p:blipFill>
        <p:spPr>
          <a:xfrm>
            <a:off x="5651500" y="2997200"/>
            <a:ext cx="3114675" cy="318769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p:nvPr/>
        </p:nvSpPr>
        <p:spPr>
          <a:xfrm>
            <a:off x="419100" y="465137"/>
            <a:ext cx="8305799" cy="19383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Georgia"/>
              <a:buNone/>
            </a:pPr>
            <a:r>
              <a:rPr lang="en-US" sz="2400" b="0" i="0" u="none" strike="noStrike" cap="none" baseline="0" dirty="0">
                <a:solidFill>
                  <a:srgbClr val="000000"/>
                </a:solidFill>
                <a:latin typeface="+mj-lt"/>
                <a:ea typeface="Georgia"/>
                <a:cs typeface="Georgia"/>
                <a:sym typeface="Georgia"/>
              </a:rPr>
              <a:t>For over sixty years we have worked closely with families, their children, and community partners to ensure that every person with an intellectual disability has the opportunity to live as independently as possible and achieve their goals and fullest potential.</a:t>
            </a:r>
          </a:p>
        </p:txBody>
      </p:sp>
      <p:pic>
        <p:nvPicPr>
          <p:cNvPr id="196" name="Shape 196"/>
          <p:cNvPicPr preferRelativeResize="0"/>
          <p:nvPr/>
        </p:nvPicPr>
        <p:blipFill rotWithShape="1">
          <a:blip r:embed="rId3">
            <a:alphaModFix/>
          </a:blip>
          <a:srcRect/>
          <a:stretch/>
        </p:blipFill>
        <p:spPr>
          <a:xfrm>
            <a:off x="3063875" y="3346450"/>
            <a:ext cx="2876550" cy="2878137"/>
          </a:xfrm>
          <a:prstGeom prst="rect">
            <a:avLst/>
          </a:prstGeom>
          <a:ln>
            <a:noFill/>
          </a:ln>
          <a:effectLst>
            <a:outerShdw blurRad="292100" dist="139700" dir="2700000" algn="tl" rotWithShape="0">
              <a:srgbClr val="333333">
                <a:alpha val="65000"/>
              </a:srgbClr>
            </a:outerShdw>
          </a:effectLst>
        </p:spPr>
      </p:pic>
      <p:pic>
        <p:nvPicPr>
          <p:cNvPr id="197" name="Shape 197"/>
          <p:cNvPicPr preferRelativeResize="0"/>
          <p:nvPr/>
        </p:nvPicPr>
        <p:blipFill rotWithShape="1">
          <a:blip r:embed="rId4">
            <a:alphaModFix/>
          </a:blip>
          <a:srcRect/>
          <a:stretch/>
        </p:blipFill>
        <p:spPr>
          <a:xfrm>
            <a:off x="279400" y="2708275"/>
            <a:ext cx="2771774" cy="2754311"/>
          </a:xfrm>
          <a:prstGeom prst="rect">
            <a:avLst/>
          </a:prstGeom>
          <a:ln>
            <a:noFill/>
          </a:ln>
          <a:effectLst>
            <a:outerShdw blurRad="292100" dist="139700" dir="2700000" algn="tl" rotWithShape="0">
              <a:srgbClr val="333333">
                <a:alpha val="65000"/>
              </a:srgbClr>
            </a:outerShdw>
          </a:effectLst>
        </p:spPr>
      </p:pic>
      <p:pic>
        <p:nvPicPr>
          <p:cNvPr id="198" name="Shape 198"/>
          <p:cNvPicPr preferRelativeResize="0"/>
          <p:nvPr/>
        </p:nvPicPr>
        <p:blipFill rotWithShape="1">
          <a:blip r:embed="rId5">
            <a:alphaModFix/>
          </a:blip>
          <a:srcRect/>
          <a:stretch/>
        </p:blipFill>
        <p:spPr>
          <a:xfrm>
            <a:off x="5940425" y="2708275"/>
            <a:ext cx="2965449" cy="275431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dirty="0">
                <a:solidFill>
                  <a:schemeClr val="dk1"/>
                </a:solidFill>
                <a:latin typeface="Calibri"/>
                <a:ea typeface="Calibri"/>
                <a:cs typeface="Calibri"/>
                <a:sym typeface="Calibri"/>
              </a:rPr>
              <a:t>Questions to Think About…</a:t>
            </a:r>
          </a:p>
        </p:txBody>
      </p:sp>
      <p:sp>
        <p:nvSpPr>
          <p:cNvPr id="295" name="Shape 295"/>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lvl="0" indent="-342900">
              <a:spcBef>
                <a:spcPts val="0"/>
              </a:spcBef>
              <a:buSzPct val="100000"/>
            </a:pPr>
            <a:r>
              <a:rPr lang="en-CA" sz="2000" dirty="0"/>
              <a:t>What barriers </a:t>
            </a:r>
            <a:r>
              <a:rPr lang="en-CA" sz="2000" dirty="0" smtClean="0"/>
              <a:t>might prevent </a:t>
            </a:r>
            <a:r>
              <a:rPr lang="en-CA" sz="2000" dirty="0"/>
              <a:t>a person from accessing services and/or programs at your agency before getting to your front door?</a:t>
            </a:r>
          </a:p>
          <a:p>
            <a:pPr lvl="0">
              <a:buNone/>
            </a:pPr>
            <a:endParaRPr lang="en-CA" sz="2000" dirty="0"/>
          </a:p>
          <a:p>
            <a:pPr lvl="0" indent="-342900">
              <a:buSzPct val="100000"/>
            </a:pPr>
            <a:r>
              <a:rPr lang="en-CA" sz="2000" dirty="0"/>
              <a:t>Once at your front door, what barriers might they experience at your </a:t>
            </a:r>
            <a:r>
              <a:rPr lang="en-CA" sz="2000" dirty="0" smtClean="0"/>
              <a:t>agency?</a:t>
            </a:r>
          </a:p>
          <a:p>
            <a:pPr lvl="0" indent="-342900">
              <a:buSzPct val="100000"/>
            </a:pPr>
            <a:endParaRPr lang="en-CA" sz="2000" b="0" i="0" u="none" strike="noStrike" cap="none" baseline="0" dirty="0">
              <a:solidFill>
                <a:schemeClr val="dk1"/>
              </a:solidFill>
              <a:sym typeface="Calibri"/>
            </a:endParaRPr>
          </a:p>
          <a:p>
            <a:pPr lvl="0" indent="-342900">
              <a:buSzPct val="100000"/>
            </a:pPr>
            <a:r>
              <a:rPr lang="en-US" sz="2000" b="0" i="0" u="none" strike="noStrike" cap="none" baseline="0" dirty="0" smtClean="0">
                <a:solidFill>
                  <a:schemeClr val="dk1"/>
                </a:solidFill>
                <a:sym typeface="Calibri"/>
              </a:rPr>
              <a:t>How </a:t>
            </a:r>
            <a:r>
              <a:rPr lang="en-US" sz="2000" b="0" i="0" u="none" strike="noStrike" cap="none" baseline="0" dirty="0">
                <a:solidFill>
                  <a:schemeClr val="dk1"/>
                </a:solidFill>
                <a:sym typeface="Calibri"/>
              </a:rPr>
              <a:t>does my agency take into consideration the needs of immigrant and refugees families with children with disabilities when developing programs and </a:t>
            </a:r>
            <a:r>
              <a:rPr lang="en-US" sz="2000" b="0" i="0" u="none" strike="noStrike" cap="none" baseline="0" dirty="0" smtClean="0">
                <a:solidFill>
                  <a:schemeClr val="dk1"/>
                </a:solidFill>
                <a:sym typeface="Calibri"/>
              </a:rPr>
              <a:t>services?</a:t>
            </a:r>
          </a:p>
          <a:p>
            <a:pPr lvl="0" indent="-342900">
              <a:buSzPct val="100000"/>
            </a:pPr>
            <a:endParaRPr lang="en-US" sz="2000" dirty="0"/>
          </a:p>
          <a:p>
            <a:pPr lvl="0" indent="-342900">
              <a:buSzPct val="100000"/>
            </a:pPr>
            <a:r>
              <a:rPr lang="en-US" sz="2000" b="0" i="0" u="none" strike="noStrike" cap="none" baseline="0" dirty="0" smtClean="0">
                <a:solidFill>
                  <a:schemeClr val="dk1"/>
                </a:solidFill>
                <a:sym typeface="Calibri"/>
              </a:rPr>
              <a:t>What </a:t>
            </a:r>
            <a:r>
              <a:rPr lang="en-US" sz="2000" b="0" i="0" u="none" strike="noStrike" cap="none" baseline="0" dirty="0">
                <a:solidFill>
                  <a:schemeClr val="dk1"/>
                </a:solidFill>
                <a:sym typeface="Calibri"/>
              </a:rPr>
              <a:t>feedback mechanism do I have in place that lets me know how my clients with disabilities feel about the services they receive? </a:t>
            </a:r>
          </a:p>
          <a:p>
            <a:pPr marL="0" marR="0" lvl="0" indent="0" algn="l" rtl="0">
              <a:spcBef>
                <a:spcPts val="0"/>
              </a:spcBef>
              <a:buNone/>
            </a:pPr>
            <a:endParaRPr sz="2000" b="0" i="0" u="none" strike="noStrike" cap="none" baseline="0" dirty="0">
              <a:solidFill>
                <a:schemeClr val="dk1"/>
              </a:solidFill>
              <a:sym typeface="Calibri"/>
            </a:endParaRPr>
          </a:p>
        </p:txBody>
      </p:sp>
      <p:sp>
        <p:nvSpPr>
          <p:cNvPr id="296" name="Shape 296"/>
          <p:cNvSpPr txBox="1"/>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baseline="0">
                <a:solidFill>
                  <a:srgbClr val="898989"/>
                </a:solidFill>
                <a:latin typeface="Calibri"/>
                <a:ea typeface="Calibri"/>
                <a:cs typeface="Calibri"/>
                <a:sym typeface="Calibri"/>
              </a:rPr>
              <a:t>9</a:t>
            </a:fld>
            <a:endParaRPr lang="en-US" sz="1200" b="0" i="0" u="none" strike="noStrike" cap="none" baseline="0">
              <a:solidFill>
                <a:srgbClr val="898989"/>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L Toronto PowerPoint Template New">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L Toronto PowerPoint Template New">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L Toronto PowerPoint Template New">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TotalTime>
  <Words>2835</Words>
  <Application>Microsoft Office PowerPoint</Application>
  <PresentationFormat>On-screen Show (4:3)</PresentationFormat>
  <Paragraphs>364</Paragraphs>
  <Slides>49</Slides>
  <Notes>45</Notes>
  <HiddenSlides>0</HiddenSlides>
  <MMClips>0</MMClips>
  <ScaleCrop>false</ScaleCrop>
  <HeadingPairs>
    <vt:vector size="4" baseType="variant">
      <vt:variant>
        <vt:lpstr>Theme</vt:lpstr>
      </vt:variant>
      <vt:variant>
        <vt:i4>5</vt:i4>
      </vt:variant>
      <vt:variant>
        <vt:lpstr>Slide Titles</vt:lpstr>
      </vt:variant>
      <vt:variant>
        <vt:i4>49</vt:i4>
      </vt:variant>
    </vt:vector>
  </HeadingPairs>
  <TitlesOfParts>
    <vt:vector size="54" baseType="lpstr">
      <vt:lpstr>Office Theme</vt:lpstr>
      <vt:lpstr>1_CL Toronto PowerPoint Template New</vt:lpstr>
      <vt:lpstr>CL Toronto PowerPoint Template New</vt:lpstr>
      <vt:lpstr>Blank Presentation</vt:lpstr>
      <vt:lpstr>2_CL Toronto PowerPoint Template New</vt:lpstr>
      <vt:lpstr>  Supporting Immigrant and Refugee Families Children with Disabilities </vt:lpstr>
      <vt:lpstr>Agenda </vt:lpstr>
      <vt:lpstr>OCASI -The Ontario Council of Agencies Serving Immigrants </vt:lpstr>
      <vt:lpstr>OCASI -The Ontario Council of Agencies Serving Immigrants </vt:lpstr>
      <vt:lpstr>Accessibility Initiative   </vt:lpstr>
      <vt:lpstr>Changing the Lives of People with  Intellectual Disabilities through Choices, Opportunities and Community Support.</vt:lpstr>
      <vt:lpstr>PowerPoint Presentation</vt:lpstr>
      <vt:lpstr>PowerPoint Presentation</vt:lpstr>
      <vt:lpstr>Questions to Think About…</vt:lpstr>
      <vt:lpstr>Activity</vt:lpstr>
      <vt:lpstr>“Problem” of Disability</vt:lpstr>
      <vt:lpstr>PowerPoint Presentation</vt:lpstr>
      <vt:lpstr>PowerPoint Presentation</vt:lpstr>
      <vt:lpstr>They are Diverse!</vt:lpstr>
      <vt:lpstr>Diverse...</vt:lpstr>
      <vt:lpstr>Intersectionality </vt:lpstr>
      <vt:lpstr>PowerPoint Presentation</vt:lpstr>
      <vt:lpstr>Immigrant Children And Youth With Disabilities: Some Facts</vt:lpstr>
      <vt:lpstr>Immigrant Children And Youth With Disabilities: Some Facts</vt:lpstr>
      <vt:lpstr> Having A Child With A Disability WITHOUT Support Adds to a Family’s Stress</vt:lpstr>
      <vt:lpstr>Barriers To Seeking Support: Beliefs</vt:lpstr>
      <vt:lpstr>Interactive Activity </vt:lpstr>
      <vt:lpstr> Supporting Immigrant and Refugee Children And Youth with Disabilities </vt:lpstr>
      <vt:lpstr>Support Services </vt:lpstr>
      <vt:lpstr>Terms Confused with Intellectual Disability</vt:lpstr>
      <vt:lpstr>Terms Confused with Intellectual Disability</vt:lpstr>
      <vt:lpstr>Social Support is Crucial</vt:lpstr>
      <vt:lpstr>Instrumental Support</vt:lpstr>
      <vt:lpstr>Structural Support</vt:lpstr>
      <vt:lpstr>To Find Services for Children and Adults With DD:</vt:lpstr>
      <vt:lpstr>Emotional Support</vt:lpstr>
      <vt:lpstr>“Every Door is The Right Door”</vt:lpstr>
      <vt:lpstr>PowerPoint Presentation</vt:lpstr>
      <vt:lpstr>What is available for a   Newborn-6 year old child</vt:lpstr>
      <vt:lpstr>Who to contact for services for a   Newborn-6 year old child</vt:lpstr>
      <vt:lpstr>What is available for a    6-16 year old child</vt:lpstr>
      <vt:lpstr>Who to contact for services for a    6-16 year old child</vt:lpstr>
      <vt:lpstr>Who to contact for services for a    an adult over 16</vt:lpstr>
      <vt:lpstr>Passport Funding</vt:lpstr>
      <vt:lpstr>Passport Funding: What Can I Use it For? </vt:lpstr>
      <vt:lpstr>PowerPoint Presentation</vt:lpstr>
      <vt:lpstr>PowerPoint Presentation</vt:lpstr>
      <vt:lpstr>PowerPoint Presentation</vt:lpstr>
      <vt:lpstr>Roundtable Findings on Good/Best Practices </vt:lpstr>
      <vt:lpstr>Do you have any examples of good/best practices of cross-sector collaboration? </vt:lpstr>
      <vt:lpstr>Collaborating with Non-Settlements Service Agencies</vt:lpstr>
      <vt:lpstr>Example of Effective Cross-Sector Collaboration</vt:lpstr>
      <vt:lpstr>References</vt:lpstr>
      <vt:lpstr>Questions? Comments? We’d love to hear from you! Contact: Ilaneet Goren ilaneet.goren@cltoronto.ca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Immigrant and Refugee Families and Children with Disabilities</dc:title>
  <dc:creator>Chavon Niles</dc:creator>
  <cp:lastModifiedBy>Chavon Niles</cp:lastModifiedBy>
  <cp:revision>38</cp:revision>
  <cp:lastPrinted>2015-11-02T11:32:13Z</cp:lastPrinted>
  <dcterms:modified xsi:type="dcterms:W3CDTF">2015-11-18T19:41:54Z</dcterms:modified>
</cp:coreProperties>
</file>